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66" r:id="rId2"/>
    <p:sldId id="276" r:id="rId3"/>
    <p:sldId id="274" r:id="rId4"/>
    <p:sldId id="287" r:id="rId5"/>
    <p:sldId id="289" r:id="rId6"/>
    <p:sldId id="286" r:id="rId7"/>
    <p:sldId id="288" r:id="rId8"/>
    <p:sldId id="277" r:id="rId9"/>
    <p:sldId id="275" r:id="rId10"/>
    <p:sldId id="270" r:id="rId11"/>
    <p:sldId id="294" r:id="rId12"/>
    <p:sldId id="290" r:id="rId13"/>
    <p:sldId id="292" r:id="rId14"/>
    <p:sldId id="280" r:id="rId15"/>
    <p:sldId id="285" r:id="rId16"/>
    <p:sldId id="291" r:id="rId17"/>
    <p:sldId id="293" r:id="rId18"/>
    <p:sldId id="281" r:id="rId19"/>
    <p:sldId id="282" r:id="rId20"/>
    <p:sldId id="284" r:id="rId21"/>
    <p:sldId id="265" r:id="rId22"/>
    <p:sldId id="259" r:id="rId23"/>
    <p:sldId id="260" r:id="rId24"/>
    <p:sldId id="258" r:id="rId25"/>
    <p:sldId id="267" r:id="rId26"/>
    <p:sldId id="278" r:id="rId27"/>
    <p:sldId id="279" r:id="rId28"/>
    <p:sldId id="271" r:id="rId29"/>
    <p:sldId id="263" r:id="rId30"/>
    <p:sldId id="272" r:id="rId31"/>
    <p:sldId id="273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маз Фазлиахметов" initials="АФ" lastIdx="8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390" autoAdjust="0"/>
    <p:restoredTop sz="94660"/>
  </p:normalViewPr>
  <p:slideViewPr>
    <p:cSldViewPr snapToGrid="0">
      <p:cViewPr>
        <p:scale>
          <a:sx n="61" d="100"/>
          <a:sy n="61" d="100"/>
        </p:scale>
        <p:origin x="424" y="1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commentAuthors" Target="commentAuthors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5-14T11:12:18.040" idx="6">
    <p:pos x="10" y="10"/>
    <p:text>Верт шкала переделать как 7*10^5</p:text>
    <p:extLst>
      <p:ext uri="{C676402C-5697-4E1C-873F-D02D1690AC5C}">
        <p15:threadingInfo xmlns:p15="http://schemas.microsoft.com/office/powerpoint/2012/main" timeZoneBias="-18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3679D-0486-0F44-B92D-E6F74C3CFAD7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D42C9-27F2-1040-9954-70A9A5EC66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10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2D42C9-27F2-1040-9954-70A9A5EC661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161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2D42C9-27F2-1040-9954-70A9A5EC661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816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2D42C9-27F2-1040-9954-70A9A5EC6617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021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3B4C3-940F-4027-9AEE-3608B9BEF790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9D55-65EE-40E8-B516-247AA2092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561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3B4C3-940F-4027-9AEE-3608B9BEF790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9D55-65EE-40E8-B516-247AA2092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589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3B4C3-940F-4027-9AEE-3608B9BEF790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9D55-65EE-40E8-B516-247AA2092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006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3B4C3-940F-4027-9AEE-3608B9BEF790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9D55-65EE-40E8-B516-247AA2092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064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3B4C3-940F-4027-9AEE-3608B9BEF790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9D55-65EE-40E8-B516-247AA2092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9756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3B4C3-940F-4027-9AEE-3608B9BEF790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9D55-65EE-40E8-B516-247AA2092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961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3B4C3-940F-4027-9AEE-3608B9BEF790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9D55-65EE-40E8-B516-247AA2092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980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3B4C3-940F-4027-9AEE-3608B9BEF790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9D55-65EE-40E8-B516-247AA2092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322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3B4C3-940F-4027-9AEE-3608B9BEF790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9D55-65EE-40E8-B516-247AA2092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372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3B4C3-940F-4027-9AEE-3608B9BEF790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9D55-65EE-40E8-B516-247AA2092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374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3B4C3-940F-4027-9AEE-3608B9BEF790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F9D55-65EE-40E8-B516-247AA2092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763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3B4C3-940F-4027-9AEE-3608B9BEF790}" type="datetimeFigureOut">
              <a:rPr lang="ru-RU" smtClean="0"/>
              <a:t>01.07.2018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F9D55-65EE-40E8-B516-247AA2092F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610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0.png"/><Relationship Id="rId12" Type="http://schemas.openxmlformats.org/officeDocument/2006/relationships/image" Target="../media/image110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10.png"/><Relationship Id="rId4" Type="http://schemas.openxmlformats.org/officeDocument/2006/relationships/image" Target="../media/image310.png"/><Relationship Id="rId5" Type="http://schemas.openxmlformats.org/officeDocument/2006/relationships/image" Target="../media/image41.png"/><Relationship Id="rId6" Type="http://schemas.openxmlformats.org/officeDocument/2006/relationships/image" Target="../media/image50.png"/><Relationship Id="rId7" Type="http://schemas.openxmlformats.org/officeDocument/2006/relationships/image" Target="../media/image60.png"/><Relationship Id="rId8" Type="http://schemas.openxmlformats.org/officeDocument/2006/relationships/image" Target="../media/image70.png"/><Relationship Id="rId9" Type="http://schemas.openxmlformats.org/officeDocument/2006/relationships/image" Target="../media/image80.png"/><Relationship Id="rId10" Type="http://schemas.openxmlformats.org/officeDocument/2006/relationships/image" Target="../media/image9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3" Type="http://schemas.openxmlformats.org/officeDocument/2006/relationships/image" Target="../media/image1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Relationship Id="rId3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1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Relationship Id="rId3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oleObject" Target="../embeddings/oleObject1.bin"/><Relationship Id="rId5" Type="http://schemas.openxmlformats.org/officeDocument/2006/relationships/image" Target="../media/image2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5.png"/><Relationship Id="rId5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Relationship Id="rId3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4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/Relationships>
</file>

<file path=ppt/slides/_rels/slide2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0.png"/><Relationship Id="rId1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0.png"/><Relationship Id="rId3" Type="http://schemas.openxmlformats.org/officeDocument/2006/relationships/image" Target="../media/image190.png"/><Relationship Id="rId4" Type="http://schemas.openxmlformats.org/officeDocument/2006/relationships/image" Target="../media/image230.png"/><Relationship Id="rId5" Type="http://schemas.openxmlformats.org/officeDocument/2006/relationships/image" Target="../media/image200.png"/><Relationship Id="rId6" Type="http://schemas.openxmlformats.org/officeDocument/2006/relationships/image" Target="../media/image212.png"/><Relationship Id="rId7" Type="http://schemas.openxmlformats.org/officeDocument/2006/relationships/image" Target="../media/image222.png"/><Relationship Id="rId8" Type="http://schemas.openxmlformats.org/officeDocument/2006/relationships/image" Target="../media/image240.png"/><Relationship Id="rId9" Type="http://schemas.openxmlformats.org/officeDocument/2006/relationships/image" Target="../media/image25.png"/><Relationship Id="rId10" Type="http://schemas.openxmlformats.org/officeDocument/2006/relationships/image" Target="../media/image1.tif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1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4" Type="http://schemas.openxmlformats.org/officeDocument/2006/relationships/comments" Target="../comments/comment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Relationship Id="rId3" Type="http://schemas.openxmlformats.org/officeDocument/2006/relationships/image" Target="../media/image2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91.png"/><Relationship Id="rId5" Type="http://schemas.openxmlformats.org/officeDocument/2006/relationships/image" Target="../media/image1.tiff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65494" y="1020726"/>
            <a:ext cx="9144000" cy="4593264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GERDA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> МОДЕЛЬ </a:t>
            </a:r>
            <a:r>
              <a:rPr lang="en-US" sz="4000" b="1" dirty="0" smtClean="0"/>
              <a:t>IAS </a:t>
            </a:r>
            <a:r>
              <a:rPr lang="ru-RU" sz="4000" b="1" dirty="0" smtClean="0"/>
              <a:t>и</a:t>
            </a:r>
            <a:r>
              <a:rPr lang="en-US" sz="4000" b="1" dirty="0" smtClean="0"/>
              <a:t> GTR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/>
              <a:t/>
            </a:r>
            <a:br>
              <a:rPr lang="en-US" sz="4000" b="1" dirty="0"/>
            </a:br>
            <a:r>
              <a:rPr lang="ru-RU" sz="4000" b="1" dirty="0" smtClean="0"/>
              <a:t>РАСЧЁТ </a:t>
            </a:r>
            <a:r>
              <a:rPr lang="ru-RU" sz="4000" b="1" dirty="0" smtClean="0"/>
              <a:t>СЕЧЕНИЯ ПОГЛОЩЕНИЯ СОЛНЕЧНЫХ НЕЙТРИНО ЯДРАМИ </a:t>
            </a:r>
            <a:r>
              <a:rPr lang="en-US" sz="4000" b="1" dirty="0" smtClean="0"/>
              <a:t>GE-76</a:t>
            </a:r>
            <a:endParaRPr lang="en-US" sz="40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endParaRPr lang="ru-RU" altLang="x-none" sz="3600" b="1" dirty="0"/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5230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Прямоугольник 46"/>
          <p:cNvSpPr/>
          <p:nvPr/>
        </p:nvSpPr>
        <p:spPr>
          <a:xfrm>
            <a:off x="6663102" y="1848631"/>
            <a:ext cx="1317045" cy="26191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11.05 MeV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765262" y="2300323"/>
            <a:ext cx="1317045" cy="26191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mtClean="0"/>
              <a:t>8.31 MeV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688267" y="5846849"/>
            <a:ext cx="187452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069701" y="5892568"/>
                <a:ext cx="879022" cy="4708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2400" i="1" smtClean="0">
                              <a:latin typeface="Cambria Math" charset="0"/>
                            </a:rPr>
                          </m:ctrlPr>
                        </m:sPre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32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76</m:t>
                          </m:r>
                        </m:sup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𝐺𝑒</m:t>
                          </m:r>
                        </m:e>
                      </m:sPre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9701" y="5892568"/>
                <a:ext cx="879022" cy="470835"/>
              </a:xfrm>
              <a:prstGeom prst="rect">
                <a:avLst/>
              </a:prstGeom>
              <a:blipFill rotWithShape="0">
                <a:blip r:embed="rId2"/>
                <a:stretch>
                  <a:fillRect b="-25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Прямоугольник 15"/>
          <p:cNvSpPr/>
          <p:nvPr/>
        </p:nvSpPr>
        <p:spPr>
          <a:xfrm flipV="1">
            <a:off x="4786433" y="4715166"/>
            <a:ext cx="110871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225710" y="4738269"/>
                <a:ext cx="870558" cy="4708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2400" i="1" smtClean="0">
                              <a:latin typeface="Cambria Math" charset="0"/>
                            </a:rPr>
                          </m:ctrlPr>
                        </m:sPre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33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76</m:t>
                          </m:r>
                        </m:sup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𝐴𝑠</m:t>
                          </m:r>
                        </m:e>
                      </m:sPre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5710" y="4738269"/>
                <a:ext cx="870558" cy="470835"/>
              </a:xfrm>
              <a:prstGeom prst="rect">
                <a:avLst/>
              </a:prstGeom>
              <a:blipFill rotWithShape="0">
                <a:blip r:embed="rId3"/>
                <a:stretch>
                  <a:fillRect b="-256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Прямоугольник 17"/>
          <p:cNvSpPr/>
          <p:nvPr/>
        </p:nvSpPr>
        <p:spPr>
          <a:xfrm flipV="1">
            <a:off x="6934510" y="6296155"/>
            <a:ext cx="110871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499562" y="6307193"/>
                <a:ext cx="848566" cy="4708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2400" i="1" smtClean="0">
                              <a:latin typeface="Cambria Math" charset="0"/>
                            </a:rPr>
                          </m:ctrlPr>
                        </m:sPre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34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76</m:t>
                          </m:r>
                        </m:sup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𝑆𝑒</m:t>
                          </m:r>
                        </m:e>
                      </m:sPre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9562" y="6307193"/>
                <a:ext cx="848566" cy="470835"/>
              </a:xfrm>
              <a:prstGeom prst="rect">
                <a:avLst/>
              </a:prstGeom>
              <a:blipFill rotWithShape="0">
                <a:blip r:embed="rId4"/>
                <a:stretch>
                  <a:fillRect b="-25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Прямая со стрелкой 20"/>
          <p:cNvCxnSpPr/>
          <p:nvPr/>
        </p:nvCxnSpPr>
        <p:spPr>
          <a:xfrm flipH="1">
            <a:off x="4775381" y="4763091"/>
            <a:ext cx="7243" cy="1083758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072319" y="5413473"/>
                <a:ext cx="193167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𝐸𝐶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=0.92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𝑀𝑒𝑉</m:t>
                      </m:r>
                    </m:oMath>
                  </m:oMathPara>
                </a14:m>
                <a:endParaRPr lang="ru-RU" sz="16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2319" y="5413473"/>
                <a:ext cx="1931670" cy="338554"/>
              </a:xfrm>
              <a:prstGeom prst="rect">
                <a:avLst/>
              </a:prstGeom>
              <a:blipFill rotWithShape="0">
                <a:blip r:embed="rId5"/>
                <a:stretch>
                  <a:fillRect b="-53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Прямоугольник 26"/>
          <p:cNvSpPr/>
          <p:nvPr/>
        </p:nvSpPr>
        <p:spPr>
          <a:xfrm>
            <a:off x="4782624" y="4715166"/>
            <a:ext cx="187452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934510" y="6296155"/>
            <a:ext cx="187452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1108444" y="5400278"/>
                <a:ext cx="56007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8444" y="5400278"/>
                <a:ext cx="560070" cy="40011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8809030" y="6256360"/>
                <a:ext cx="56007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9030" y="6256360"/>
                <a:ext cx="560070" cy="40011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6657144" y="4715166"/>
                <a:ext cx="56007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7144" y="4715166"/>
                <a:ext cx="560070" cy="40011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Прямая соединительная линия 34"/>
          <p:cNvCxnSpPr/>
          <p:nvPr/>
        </p:nvCxnSpPr>
        <p:spPr>
          <a:xfrm>
            <a:off x="4782624" y="4463475"/>
            <a:ext cx="1874520" cy="1143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5031875" y="4136351"/>
                <a:ext cx="127182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600" dirty="0" smtClean="0"/>
                  <a:t>   86.8 </a:t>
                </a:r>
                <a:r>
                  <a:rPr lang="en-US" sz="1600" dirty="0" err="1"/>
                  <a:t>keV</a:t>
                </a:r>
                <a:endParaRPr lang="ru-RU" sz="16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1875" y="4136351"/>
                <a:ext cx="1271823" cy="338554"/>
              </a:xfrm>
              <a:prstGeom prst="rect">
                <a:avLst/>
              </a:prstGeom>
              <a:blipFill rotWithShape="0">
                <a:blip r:embed="rId9"/>
                <a:stretch>
                  <a:fillRect t="-5455" r="-1435" b="-2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Прямая соединительная линия 37"/>
          <p:cNvCxnSpPr/>
          <p:nvPr/>
        </p:nvCxnSpPr>
        <p:spPr>
          <a:xfrm>
            <a:off x="4782624" y="4156869"/>
            <a:ext cx="1874520" cy="1143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5031875" y="3841572"/>
                <a:ext cx="137601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600" dirty="0" smtClean="0"/>
                  <a:t>   120.3 </a:t>
                </a:r>
                <a:r>
                  <a:rPr lang="en-US" sz="1600" dirty="0" err="1"/>
                  <a:t>keV</a:t>
                </a:r>
                <a:endParaRPr lang="ru-RU" sz="1600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1875" y="3841572"/>
                <a:ext cx="1376018" cy="338554"/>
              </a:xfrm>
              <a:prstGeom prst="rect">
                <a:avLst/>
              </a:prstGeom>
              <a:blipFill rotWithShape="0">
                <a:blip r:embed="rId10"/>
                <a:stretch>
                  <a:fillRect t="-5357" r="-1327" b="-2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Прямая соединительная линия 39"/>
          <p:cNvCxnSpPr/>
          <p:nvPr/>
        </p:nvCxnSpPr>
        <p:spPr>
          <a:xfrm>
            <a:off x="4782624" y="3839419"/>
            <a:ext cx="1874520" cy="1143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4904319" y="3534719"/>
                <a:ext cx="17014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(1,2)</m:t>
                        </m:r>
                      </m:e>
                      <m:sup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600" dirty="0"/>
                  <a:t>   264.8 </a:t>
                </a:r>
                <a:r>
                  <a:rPr lang="en-US" sz="1600" dirty="0" err="1"/>
                  <a:t>keV</a:t>
                </a:r>
                <a:endParaRPr lang="ru-RU" sz="1600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4319" y="3534719"/>
                <a:ext cx="1701428" cy="338554"/>
              </a:xfrm>
              <a:prstGeom prst="rect">
                <a:avLst/>
              </a:prstGeom>
              <a:blipFill rotWithShape="0">
                <a:blip r:embed="rId11"/>
                <a:stretch>
                  <a:fillRect l="-358" t="-5455" r="-358" b="-2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Прямая соединительная линия 41"/>
          <p:cNvCxnSpPr/>
          <p:nvPr/>
        </p:nvCxnSpPr>
        <p:spPr>
          <a:xfrm>
            <a:off x="4782624" y="3508733"/>
            <a:ext cx="1874520" cy="11430"/>
          </a:xfrm>
          <a:prstGeom prst="line">
            <a:avLst/>
          </a:prstGeom>
          <a:ln w="3175"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782624" y="3213707"/>
            <a:ext cx="1874520" cy="11430"/>
          </a:xfrm>
          <a:prstGeom prst="line">
            <a:avLst/>
          </a:prstGeom>
          <a:ln w="3175"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V="1">
            <a:off x="4776463" y="878369"/>
            <a:ext cx="15015" cy="38596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4291088" y="692336"/>
                <a:ext cx="615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1088" y="692336"/>
                <a:ext cx="615314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Полилиния 64"/>
          <p:cNvSpPr/>
          <p:nvPr/>
        </p:nvSpPr>
        <p:spPr>
          <a:xfrm>
            <a:off x="4791478" y="1122334"/>
            <a:ext cx="1940595" cy="2032008"/>
          </a:xfrm>
          <a:custGeom>
            <a:avLst/>
            <a:gdLst>
              <a:gd name="connsiteX0" fmla="*/ 6350 w 2736850"/>
              <a:gd name="connsiteY0" fmla="*/ 0 h 952500"/>
              <a:gd name="connsiteX1" fmla="*/ 2736850 w 2736850"/>
              <a:gd name="connsiteY1" fmla="*/ 482600 h 952500"/>
              <a:gd name="connsiteX2" fmla="*/ 0 w 2736850"/>
              <a:gd name="connsiteY2" fmla="*/ 9525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6850" h="952500">
                <a:moveTo>
                  <a:pt x="6350" y="0"/>
                </a:moveTo>
                <a:cubicBezTo>
                  <a:pt x="1372129" y="161925"/>
                  <a:pt x="2737908" y="323850"/>
                  <a:pt x="2736850" y="482600"/>
                </a:cubicBezTo>
                <a:cubicBezTo>
                  <a:pt x="2735792" y="641350"/>
                  <a:pt x="455083" y="872067"/>
                  <a:pt x="0" y="952500"/>
                </a:cubicBezTo>
              </a:path>
            </a:pathLst>
          </a:custGeom>
          <a:solidFill>
            <a:srgbClr val="FF7C80"/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олилиния 65"/>
          <p:cNvSpPr/>
          <p:nvPr/>
        </p:nvSpPr>
        <p:spPr>
          <a:xfrm>
            <a:off x="4782624" y="2534309"/>
            <a:ext cx="3541396" cy="142737"/>
          </a:xfrm>
          <a:custGeom>
            <a:avLst/>
            <a:gdLst>
              <a:gd name="connsiteX0" fmla="*/ 6350 w 2736850"/>
              <a:gd name="connsiteY0" fmla="*/ 0 h 952500"/>
              <a:gd name="connsiteX1" fmla="*/ 2736850 w 2736850"/>
              <a:gd name="connsiteY1" fmla="*/ 482600 h 952500"/>
              <a:gd name="connsiteX2" fmla="*/ 0 w 2736850"/>
              <a:gd name="connsiteY2" fmla="*/ 9525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36850" h="952500">
                <a:moveTo>
                  <a:pt x="6350" y="0"/>
                </a:moveTo>
                <a:cubicBezTo>
                  <a:pt x="1372129" y="161925"/>
                  <a:pt x="2737908" y="323850"/>
                  <a:pt x="2736850" y="482600"/>
                </a:cubicBezTo>
                <a:cubicBezTo>
                  <a:pt x="2735792" y="641350"/>
                  <a:pt x="455083" y="872067"/>
                  <a:pt x="0" y="952500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4775381" y="3367010"/>
            <a:ext cx="1874520" cy="11430"/>
          </a:xfrm>
          <a:prstGeom prst="line">
            <a:avLst/>
          </a:prstGeom>
          <a:ln w="3175"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4791478" y="2126949"/>
            <a:ext cx="3965277" cy="350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4782624" y="2580684"/>
            <a:ext cx="3965277" cy="350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4792723" y="2126548"/>
            <a:ext cx="3965277" cy="3509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7830323" y="1823471"/>
                <a:ext cx="8958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600" dirty="0" smtClean="0"/>
                  <a:t>   GTR</a:t>
                </a:r>
                <a:endParaRPr lang="ru-RU" sz="1600" dirty="0"/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0323" y="1823471"/>
                <a:ext cx="895886" cy="338554"/>
              </a:xfrm>
              <a:prstGeom prst="rect">
                <a:avLst/>
              </a:prstGeom>
              <a:blipFill rotWithShape="0">
                <a:blip r:embed="rId13"/>
                <a:stretch>
                  <a:fillRect t="-5357" r="-3425" b="-2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7876077" y="2286761"/>
                <a:ext cx="8199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1600" dirty="0" smtClean="0"/>
                  <a:t>   IAS</a:t>
                </a:r>
                <a:endParaRPr lang="ru-RU" sz="1600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6077" y="2286761"/>
                <a:ext cx="819968" cy="338554"/>
              </a:xfrm>
              <a:prstGeom prst="rect">
                <a:avLst/>
              </a:prstGeom>
              <a:blipFill rotWithShape="0">
                <a:blip r:embed="rId14"/>
                <a:stretch>
                  <a:fillRect t="-5357" r="-2963" b="-214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6" name="Правая фигурная скобка 75"/>
          <p:cNvSpPr/>
          <p:nvPr/>
        </p:nvSpPr>
        <p:spPr>
          <a:xfrm>
            <a:off x="9071679" y="1122334"/>
            <a:ext cx="573040" cy="2091373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авая фигурная скобка 78"/>
          <p:cNvSpPr/>
          <p:nvPr/>
        </p:nvSpPr>
        <p:spPr>
          <a:xfrm>
            <a:off x="9071679" y="3225137"/>
            <a:ext cx="573040" cy="1490029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TextBox 79"/>
          <p:cNvSpPr txBox="1"/>
          <p:nvPr/>
        </p:nvSpPr>
        <p:spPr>
          <a:xfrm>
            <a:off x="9833680" y="3762522"/>
            <a:ext cx="1931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Дискретные уровни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9824459" y="1938283"/>
            <a:ext cx="1931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Непрерывные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3" name="Прямая со стрелкой 82"/>
          <p:cNvCxnSpPr/>
          <p:nvPr/>
        </p:nvCxnSpPr>
        <p:spPr>
          <a:xfrm flipV="1">
            <a:off x="2712126" y="4208324"/>
            <a:ext cx="1977971" cy="16071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Прямая со стрелкой 85"/>
          <p:cNvCxnSpPr/>
          <p:nvPr/>
        </p:nvCxnSpPr>
        <p:spPr>
          <a:xfrm flipV="1">
            <a:off x="2710662" y="2973871"/>
            <a:ext cx="1970941" cy="284164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Прямая со стрелкой 89"/>
          <p:cNvCxnSpPr/>
          <p:nvPr/>
        </p:nvCxnSpPr>
        <p:spPr>
          <a:xfrm>
            <a:off x="6910039" y="3896172"/>
            <a:ext cx="928674" cy="229943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>
            <a:off x="1408232" y="2820737"/>
            <a:ext cx="7351697" cy="25859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/>
              <p:cNvSpPr txBox="1"/>
              <p:nvPr/>
            </p:nvSpPr>
            <p:spPr>
              <a:xfrm>
                <a:off x="1303147" y="2418167"/>
                <a:ext cx="244762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16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=7.3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𝑀𝑒𝑉</m:t>
                    </m:r>
                  </m:oMath>
                </a14:m>
                <a:r>
                  <a:rPr lang="en-US" sz="1600" dirty="0" smtClean="0"/>
                  <a:t> </a:t>
                </a:r>
              </a:p>
              <a:p>
                <a:endParaRPr lang="en-US" sz="1600" dirty="0" smtClean="0"/>
              </a:p>
              <a:p>
                <a:r>
                  <a:rPr lang="ru-RU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Энергия вылета нейтрона</a:t>
                </a:r>
                <a:endParaRPr lang="ru-RU" sz="1600" dirty="0"/>
              </a:p>
            </p:txBody>
          </p:sp>
        </mc:Choice>
        <mc:Fallback xmlns="">
          <p:sp>
            <p:nvSpPr>
              <p:cNvPr id="96" name="TextBox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3147" y="2418167"/>
                <a:ext cx="2447624" cy="830997"/>
              </a:xfrm>
              <a:prstGeom prst="rect">
                <a:avLst/>
              </a:prstGeom>
              <a:blipFill rotWithShape="0">
                <a:blip r:embed="rId15"/>
                <a:stretch>
                  <a:fillRect l="-1496" t="-36765" r="-249" b="-80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Прямоугольник 97"/>
          <p:cNvSpPr/>
          <p:nvPr/>
        </p:nvSpPr>
        <p:spPr>
          <a:xfrm>
            <a:off x="1759258" y="1369293"/>
            <a:ext cx="1874520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/>
              <p:cNvSpPr txBox="1"/>
              <p:nvPr/>
            </p:nvSpPr>
            <p:spPr>
              <a:xfrm>
                <a:off x="1705666" y="1407853"/>
                <a:ext cx="1361655" cy="476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2400" i="1" smtClean="0">
                              <a:latin typeface="Cambria Math" charset="0"/>
                            </a:rPr>
                          </m:ctrlPr>
                        </m:sPrePr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33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75</m:t>
                          </m:r>
                        </m:sup>
                        <m:e>
                          <m:sSub>
                            <m:sSubPr>
                              <m:ctrlPr>
                                <a:rPr lang="ru-RU" sz="240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𝐴𝑠</m:t>
                              </m:r>
                            </m:e>
                            <m:sub>
                              <m:r>
                                <a:rPr lang="ru-RU" sz="2400" b="0" i="1" smtClean="0">
                                  <a:latin typeface="Cambria Math" charset="0"/>
                                </a:rPr>
                                <m:t>стаб</m:t>
                              </m:r>
                              <m:r>
                                <a:rPr lang="en-US" sz="2400" b="0" i="1" smtClean="0">
                                  <a:latin typeface="Cambria Math" charset="0"/>
                                </a:rPr>
                                <m:t>.</m:t>
                              </m:r>
                            </m:sub>
                          </m:sSub>
                        </m:e>
                      </m:sPre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99" name="TextBox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5666" y="1407853"/>
                <a:ext cx="1361655" cy="476092"/>
              </a:xfrm>
              <a:prstGeom prst="rect">
                <a:avLst/>
              </a:prstGeom>
              <a:blipFill rotWithShape="0">
                <a:blip r:embed="rId16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2" name="Прямая со стрелкой 101"/>
          <p:cNvCxnSpPr/>
          <p:nvPr/>
        </p:nvCxnSpPr>
        <p:spPr>
          <a:xfrm flipH="1" flipV="1">
            <a:off x="3690881" y="1415489"/>
            <a:ext cx="998656" cy="8294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>
            <a:off x="3705114" y="5899471"/>
            <a:ext cx="3041192" cy="449306"/>
          </a:xfrm>
          <a:prstGeom prst="straightConnector1">
            <a:avLst/>
          </a:prstGeom>
          <a:ln w="158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3399421" y="6330160"/>
                <a:ext cx="1931670" cy="360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60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  <m:r>
                            <a:rPr lang="en-US" sz="16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𝜈𝛽𝛽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charset="0"/>
                        </a:rPr>
                        <m:t>2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sz="1600" b="0" i="1" smtClean="0">
                          <a:latin typeface="Cambria Math" charset="0"/>
                        </a:rPr>
                        <m:t>039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𝑀𝑒𝑉</m:t>
                      </m:r>
                    </m:oMath>
                  </m:oMathPara>
                </a14:m>
                <a:endParaRPr lang="ru-RU" sz="1600" dirty="0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9421" y="6330160"/>
                <a:ext cx="1931670" cy="360483"/>
              </a:xfrm>
              <a:prstGeom prst="rect">
                <a:avLst/>
              </a:prstGeom>
              <a:blipFill rotWithShape="0">
                <a:blip r:embed="rId17"/>
                <a:stretch>
                  <a:fillRect t="-80000" b="-10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2"/>
          <p:cNvSpPr txBox="1">
            <a:spLocks noChangeArrowheads="1"/>
          </p:cNvSpPr>
          <p:nvPr/>
        </p:nvSpPr>
        <p:spPr>
          <a:xfrm>
            <a:off x="0" y="-1"/>
            <a:ext cx="12192000" cy="597159"/>
          </a:xfrm>
          <a:prstGeom prst="rect">
            <a:avLst/>
          </a:prstGeom>
          <a:gradFill flip="none" rotWithShape="1">
            <a:gsLst>
              <a:gs pos="0">
                <a:schemeClr val="dk2">
                  <a:tint val="93000"/>
                  <a:satMod val="150000"/>
                  <a:shade val="98000"/>
                  <a:alpha val="80000"/>
                  <a:lumMod val="77000"/>
                </a:schemeClr>
              </a:gs>
              <a:gs pos="59000">
                <a:schemeClr val="dk2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dk2">
                  <a:shade val="63000"/>
                  <a:satMod val="120000"/>
                </a:schemeClr>
              </a:gs>
            </a:gsLst>
            <a:lin ang="0" scaled="1"/>
            <a:tileRect/>
          </a:gradFill>
          <a:ln>
            <a:solidFill>
              <a:schemeClr val="bg1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x-none" sz="28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ВОЗБУЖДЁННЫХ УРОВНЕЙ </a:t>
            </a:r>
            <a:r>
              <a:rPr lang="ru-RU" altLang="x-none" sz="2800" b="1" baseline="30000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76</a:t>
            </a:r>
            <a:r>
              <a:rPr lang="en-US" altLang="x-none" sz="28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endParaRPr lang="ru-RU" altLang="x-none" sz="2800" b="1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5" name="Группа 54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56" name="Скругленный прямоугольник 55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ru-RU" altLang="x-none" sz="3600" b="1" dirty="0" smtClean="0"/>
                <a:t>СТРУКТУРА ВОЗБУЖДЁННЫХ УРОВНЕЙ </a:t>
              </a:r>
              <a:r>
                <a:rPr lang="ru-RU" altLang="x-none" sz="3600" b="1" baseline="30000" dirty="0" smtClean="0"/>
                <a:t>76</a:t>
              </a:r>
              <a:r>
                <a:rPr lang="en-US" altLang="x-none" sz="3600" b="1" dirty="0" smtClean="0"/>
                <a:t>As</a:t>
              </a:r>
              <a:endParaRPr lang="ru-RU" altLang="x-none" sz="3600" b="1" dirty="0"/>
            </a:p>
          </p:txBody>
        </p:sp>
        <p:pic>
          <p:nvPicPr>
            <p:cNvPr id="57" name="Рисунок 56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5452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имок%20экрана%202018-06-17%20в%2016.32.0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548" y="978196"/>
            <a:ext cx="6658226" cy="53881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Группа 2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ru-RU" altLang="x-none" sz="3600" b="1" dirty="0" smtClean="0"/>
                <a:t>ЗАРЯЖЕННАЯ ВЕТВЬ ВОЗБУЖДЕНИЯ ЯДЕР</a:t>
              </a:r>
              <a:endParaRPr lang="ru-RU" altLang="x-none" sz="3600" b="1" dirty="0"/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0953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ru-RU" sz="3600" b="1" dirty="0" smtClean="0"/>
                <a:t>ИЗОБАРНЫЙ АНАЛОГОВЫЙ РЕЗОНАНС</a:t>
              </a:r>
              <a:endParaRPr lang="ru-RU" altLang="x-none" sz="3600" b="1" dirty="0"/>
            </a:p>
          </p:txBody>
        </p:sp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Прямоугольник 9"/>
              <p:cNvSpPr/>
              <p:nvPr/>
            </p:nvSpPr>
            <p:spPr>
              <a:xfrm>
                <a:off x="1245455" y="2056991"/>
                <a:ext cx="10178359" cy="30469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3200" dirty="0" smtClean="0">
                    <a:latin typeface="Times New Roman" charset="0"/>
                    <a:ea typeface="Times New Roman" charset="0"/>
                  </a:rPr>
                  <a:t>Ю</a:t>
                </a:r>
                <a:r>
                  <a:rPr lang="en-US" sz="3200" dirty="0" smtClean="0">
                    <a:latin typeface="Times New Roman" charset="0"/>
                    <a:ea typeface="Times New Roman" charset="0"/>
                  </a:rPr>
                  <a:t>.</a:t>
                </a:r>
                <a:r>
                  <a:rPr lang="ru-RU" sz="3200" dirty="0" smtClean="0">
                    <a:latin typeface="Times New Roman" charset="0"/>
                    <a:ea typeface="Times New Roman" charset="0"/>
                  </a:rPr>
                  <a:t>В</a:t>
                </a:r>
                <a:r>
                  <a:rPr lang="en-US" sz="3200" dirty="0" smtClean="0">
                    <a:latin typeface="Times New Roman" charset="0"/>
                    <a:ea typeface="Times New Roman" charset="0"/>
                  </a:rPr>
                  <a:t>.</a:t>
                </a:r>
                <a:r>
                  <a:rPr lang="ru-RU" sz="3200" dirty="0" smtClean="0">
                    <a:latin typeface="Times New Roman" charset="0"/>
                    <a:ea typeface="Times New Roman" charset="0"/>
                  </a:rPr>
                  <a:t>Гапонов и Ю</a:t>
                </a:r>
                <a:r>
                  <a:rPr lang="en-US" sz="3200" dirty="0" smtClean="0">
                    <a:latin typeface="Times New Roman" charset="0"/>
                    <a:ea typeface="Times New Roman" charset="0"/>
                  </a:rPr>
                  <a:t>.C.</a:t>
                </a:r>
                <a:r>
                  <a:rPr lang="ru-RU" sz="3200" dirty="0" err="1" smtClean="0">
                    <a:latin typeface="Times New Roman" charset="0"/>
                    <a:ea typeface="Times New Roman" charset="0"/>
                  </a:rPr>
                  <a:t>Лютостанский</a:t>
                </a:r>
                <a:endParaRPr lang="ru-RU" sz="3200" dirty="0" smtClean="0">
                  <a:latin typeface="Times New Roman" charset="0"/>
                  <a:ea typeface="Times New Roman" charset="0"/>
                </a:endParaRPr>
              </a:p>
              <a:p>
                <a:pPr algn="ctr"/>
                <a:endParaRPr lang="ru-RU" sz="3200" dirty="0">
                  <a:latin typeface="Times New Roman" charset="0"/>
                  <a:ea typeface="Times New Roman" charset="0"/>
                </a:endParaRPr>
              </a:p>
              <a:p>
                <a:pPr algn="ctr"/>
                <a:r>
                  <a:rPr lang="ru-RU" sz="3200" dirty="0" err="1" smtClean="0">
                    <a:latin typeface="Times New Roman" charset="0"/>
                    <a:ea typeface="Times New Roman" charset="0"/>
                  </a:rPr>
                  <a:t>Изоспиновый</a:t>
                </a:r>
                <a:r>
                  <a:rPr lang="ru-RU" sz="3200" dirty="0" smtClean="0">
                    <a:latin typeface="Times New Roman" charset="0"/>
                    <a:ea typeface="Times New Roman" charset="0"/>
                  </a:rPr>
                  <a:t> резонанс (изобарный аналоговый)</a:t>
                </a:r>
              </a:p>
              <a:p>
                <a:pPr algn="ctr"/>
                <a:endParaRPr lang="ru-RU" sz="3200" dirty="0">
                  <a:latin typeface="Times New Roman" charset="0"/>
                  <a:ea typeface="Times New Roman" charset="0"/>
                </a:endParaRPr>
              </a:p>
              <a:p>
                <a:pPr algn="ctr"/>
                <a:r>
                  <a:rPr lang="ru-RU" sz="3200" dirty="0" smtClean="0">
                    <a:latin typeface="Times New Roman" charset="0"/>
                    <a:ea typeface="Times New Roman" charset="0"/>
                  </a:rPr>
                  <a:t>Энергия – </a:t>
                </a:r>
                <a14:m>
                  <m:oMath xmlns:m="http://schemas.openxmlformats.org/officeDocument/2006/math">
                    <m:r>
                      <a:rPr lang="ru-RU" sz="3200" i="1"/>
                      <m:t>∆</m:t>
                    </m:r>
                    <m:sSub>
                      <m:sSubPr>
                        <m:ctrlPr>
                          <a:rPr lang="ru-RU" sz="3200" i="1"/>
                        </m:ctrlPr>
                      </m:sSubPr>
                      <m:e>
                        <m:r>
                          <a:rPr lang="ru-RU" sz="3200" i="1"/>
                          <m:t>𝐸</m:t>
                        </m:r>
                      </m:e>
                      <m:sub>
                        <m:r>
                          <a:rPr lang="ru-RU" sz="3200" i="1"/>
                          <m:t>𝑐</m:t>
                        </m:r>
                      </m:sub>
                    </m:sSub>
                  </m:oMath>
                </a14:m>
                <a:r>
                  <a:rPr lang="ru-RU" sz="3200" dirty="0">
                    <a:effectLst/>
                  </a:rPr>
                  <a:t> </a:t>
                </a:r>
                <a:r>
                  <a:rPr lang="ru-RU" sz="3200" dirty="0" smtClean="0">
                    <a:latin typeface="Times New Roman" charset="0"/>
                    <a:ea typeface="Times New Roman" charset="0"/>
                  </a:rPr>
                  <a:t>кулоновская разница между соседними ядрами-изобарами </a:t>
                </a:r>
                <a:endParaRPr lang="ru-RU" sz="3200" dirty="0"/>
              </a:p>
            </p:txBody>
          </p:sp>
        </mc:Choice>
        <mc:Fallback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5455" y="2056991"/>
                <a:ext cx="10178359" cy="3046988"/>
              </a:xfrm>
              <a:prstGeom prst="rect">
                <a:avLst/>
              </a:prstGeom>
              <a:blipFill rotWithShape="0">
                <a:blip r:embed="rId3"/>
                <a:stretch>
                  <a:fillRect t="-2800" b="-52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6600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86" y="1360393"/>
            <a:ext cx="5608457" cy="49772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613453" y="2571722"/>
            <a:ext cx="512489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charset="0"/>
                <a:ea typeface="Times New Roman" charset="0"/>
              </a:rPr>
              <a:t>Схема зарядово-обменных резонансов согласно работам группы Е</a:t>
            </a:r>
            <a:r>
              <a:rPr lang="en-US" sz="3200" dirty="0" smtClean="0">
                <a:latin typeface="Times New Roman" charset="0"/>
                <a:ea typeface="Times New Roman" charset="0"/>
              </a:rPr>
              <a:t>.</a:t>
            </a:r>
            <a:r>
              <a:rPr lang="ru-RU" sz="3200" dirty="0" err="1" smtClean="0">
                <a:latin typeface="Times New Roman" charset="0"/>
                <a:ea typeface="Times New Roman" charset="0"/>
              </a:rPr>
              <a:t>Икеды</a:t>
            </a:r>
            <a:r>
              <a:rPr lang="en-US" sz="3200" dirty="0" smtClean="0">
                <a:latin typeface="Times New Roman" charset="0"/>
                <a:ea typeface="Times New Roman" charset="0"/>
              </a:rPr>
              <a:t> (</a:t>
            </a:r>
            <a:r>
              <a:rPr lang="ru-RU" sz="3200" dirty="0" smtClean="0">
                <a:latin typeface="Times New Roman" charset="0"/>
                <a:ea typeface="Times New Roman" charset="0"/>
              </a:rPr>
              <a:t>слева)</a:t>
            </a:r>
          </a:p>
          <a:p>
            <a:pPr algn="just"/>
            <a:r>
              <a:rPr lang="ru-RU" sz="3200" dirty="0" smtClean="0">
                <a:latin typeface="Times New Roman" charset="0"/>
                <a:ea typeface="Times New Roman" charset="0"/>
              </a:rPr>
              <a:t>Справа – реальная силовая функция</a:t>
            </a:r>
            <a:endParaRPr lang="ru-RU" sz="32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ru-RU" sz="3600" b="1" dirty="0" smtClean="0"/>
                <a:t>РАННИЕ ПРЕДСТАВЛЕНИЯ О </a:t>
              </a:r>
              <a:r>
                <a:rPr lang="en-US" sz="3600" b="1" dirty="0" smtClean="0"/>
                <a:t>GTR</a:t>
              </a:r>
              <a:endParaRPr lang="ru-RU" altLang="x-none" sz="3600" b="1" dirty="0"/>
            </a:p>
          </p:txBody>
        </p:sp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3523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ru-RU" sz="3600" b="1" dirty="0" smtClean="0"/>
                <a:t>ОКОНЧАТЕЛЬНОЕ ПОДТВЕРЖДЕНИЕ</a:t>
              </a:r>
              <a:endParaRPr lang="ru-RU" altLang="x-none" sz="3600" b="1" dirty="0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  <p:sp>
        <p:nvSpPr>
          <p:cNvPr id="14" name="Прямоугольник 13"/>
          <p:cNvSpPr/>
          <p:nvPr/>
        </p:nvSpPr>
        <p:spPr>
          <a:xfrm>
            <a:off x="936481" y="1419037"/>
            <a:ext cx="10178359" cy="43601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charset="0"/>
                <a:ea typeface="Times New Roman" charset="0"/>
              </a:rPr>
              <a:t>Работы экспериментальной группы</a:t>
            </a:r>
          </a:p>
          <a:p>
            <a:pPr algn="ctr"/>
            <a:r>
              <a:rPr lang="ru-RU" sz="3200" dirty="0" smtClean="0">
                <a:latin typeface="Times New Roman" charset="0"/>
                <a:ea typeface="Times New Roman" charset="0"/>
              </a:rPr>
              <a:t>Циклотрона </a:t>
            </a:r>
            <a:r>
              <a:rPr lang="ru-RU" sz="3200" dirty="0" err="1" smtClean="0">
                <a:latin typeface="Times New Roman" charset="0"/>
                <a:ea typeface="Times New Roman" charset="0"/>
              </a:rPr>
              <a:t>Индианского</a:t>
            </a:r>
            <a:r>
              <a:rPr lang="ru-RU" sz="3200" dirty="0" smtClean="0">
                <a:latin typeface="Times New Roman" charset="0"/>
                <a:ea typeface="Times New Roman" charset="0"/>
              </a:rPr>
              <a:t> университета</a:t>
            </a:r>
          </a:p>
          <a:p>
            <a:pPr algn="ctr"/>
            <a:endParaRPr lang="ru-RU" sz="3200" dirty="0">
              <a:latin typeface="Times New Roman" charset="0"/>
              <a:ea typeface="Times New Roman" charset="0"/>
            </a:endParaRPr>
          </a:p>
          <a:p>
            <a:pPr algn="ctr"/>
            <a:r>
              <a:rPr lang="ru-RU" sz="3200" dirty="0" smtClean="0">
                <a:latin typeface="Times New Roman" charset="0"/>
                <a:ea typeface="Times New Roman" charset="0"/>
              </a:rPr>
              <a:t>Обнаружение широкого пика (3-5 </a:t>
            </a:r>
            <a:r>
              <a:rPr lang="en-US" sz="3200" dirty="0" smtClean="0">
                <a:latin typeface="Times New Roman" charset="0"/>
                <a:ea typeface="Times New Roman" charset="0"/>
              </a:rPr>
              <a:t>MeV)</a:t>
            </a:r>
            <a:r>
              <a:rPr lang="ru-RU" sz="3200" dirty="0" smtClean="0">
                <a:latin typeface="Times New Roman" charset="0"/>
                <a:ea typeface="Times New Roman" charset="0"/>
              </a:rPr>
              <a:t> </a:t>
            </a:r>
          </a:p>
          <a:p>
            <a:pPr algn="ctr"/>
            <a:r>
              <a:rPr lang="ru-RU" sz="3200" dirty="0" smtClean="0">
                <a:latin typeface="Times New Roman" charset="0"/>
                <a:ea typeface="Times New Roman" charset="0"/>
              </a:rPr>
              <a:t>Вблизи и несколько выше </a:t>
            </a:r>
            <a:r>
              <a:rPr lang="en-US" sz="3200" dirty="0" smtClean="0">
                <a:latin typeface="Times New Roman" charset="0"/>
                <a:ea typeface="Times New Roman" charset="0"/>
              </a:rPr>
              <a:t>IAR</a:t>
            </a:r>
            <a:endParaRPr lang="ru-RU" sz="3200" dirty="0" smtClean="0">
              <a:latin typeface="Times New Roman" charset="0"/>
              <a:ea typeface="Times New Roman" charset="0"/>
            </a:endParaRPr>
          </a:p>
          <a:p>
            <a:pPr algn="ctr"/>
            <a:endParaRPr lang="ru-RU" sz="3200" dirty="0">
              <a:latin typeface="Times New Roman" charset="0"/>
              <a:ea typeface="Times New Roman" charset="0"/>
            </a:endParaRPr>
          </a:p>
          <a:p>
            <a:pPr algn="ctr"/>
            <a:r>
              <a:rPr lang="en-US" sz="3200" dirty="0" smtClean="0">
                <a:latin typeface="Times New Roman" charset="0"/>
                <a:ea typeface="Times New Roman" charset="0"/>
              </a:rPr>
              <a:t>E</a:t>
            </a:r>
            <a:r>
              <a:rPr lang="en-US" sz="3200" baseline="-25000" dirty="0" smtClean="0">
                <a:latin typeface="Times New Roman" charset="0"/>
                <a:ea typeface="Times New Roman" charset="0"/>
              </a:rPr>
              <a:t>p </a:t>
            </a:r>
            <a:r>
              <a:rPr lang="en-US" sz="3200" dirty="0" smtClean="0">
                <a:latin typeface="Times New Roman" charset="0"/>
                <a:ea typeface="Times New Roman" charset="0"/>
              </a:rPr>
              <a:t>= 45 MeV</a:t>
            </a:r>
          </a:p>
          <a:p>
            <a:pPr algn="ctr"/>
            <a:endParaRPr lang="en-US" sz="3200" baseline="-25000" dirty="0">
              <a:latin typeface="Times New Roman" charset="0"/>
              <a:ea typeface="Times New Roman" charset="0"/>
            </a:endParaRPr>
          </a:p>
          <a:p>
            <a:pPr algn="ctr"/>
            <a:r>
              <a:rPr lang="en-US" sz="3200" dirty="0" smtClean="0">
                <a:latin typeface="Times New Roman" charset="0"/>
                <a:ea typeface="Times New Roman" charset="0"/>
              </a:rPr>
              <a:t>17 </a:t>
            </a:r>
            <a:r>
              <a:rPr lang="ru-RU" sz="3200" dirty="0" smtClean="0">
                <a:latin typeface="Times New Roman" charset="0"/>
                <a:ea typeface="Times New Roman" charset="0"/>
              </a:rPr>
              <a:t>ядер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нимок%20экрана%202018-06-17%20в%2017.35.3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17" y="749449"/>
            <a:ext cx="7538728" cy="610855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7775945" y="1227912"/>
            <a:ext cx="401201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dirty="0" smtClean="0">
                <a:latin typeface="Times New Roman" charset="0"/>
                <a:ea typeface="Times New Roman" charset="0"/>
              </a:rPr>
              <a:t>Спектр </a:t>
            </a:r>
            <a:r>
              <a:rPr lang="ru-RU" sz="2800" dirty="0">
                <a:latin typeface="Times New Roman" charset="0"/>
                <a:ea typeface="Times New Roman" charset="0"/>
              </a:rPr>
              <a:t>нейтронов для зарядово-обменной реакции </a:t>
            </a:r>
            <a:r>
              <a:rPr lang="ru-RU" sz="2800" baseline="30000" dirty="0">
                <a:latin typeface="Times New Roman" charset="0"/>
                <a:ea typeface="Times New Roman" charset="0"/>
              </a:rPr>
              <a:t>90</a:t>
            </a:r>
            <a:r>
              <a:rPr lang="en-US" sz="2800" dirty="0" err="1">
                <a:latin typeface="Times New Roman" charset="0"/>
                <a:ea typeface="Times New Roman" charset="0"/>
              </a:rPr>
              <a:t>Zr</a:t>
            </a:r>
            <a:r>
              <a:rPr lang="ru-RU" sz="2800" dirty="0">
                <a:latin typeface="Times New Roman" charset="0"/>
                <a:ea typeface="Times New Roman" charset="0"/>
              </a:rPr>
              <a:t>(</a:t>
            </a:r>
            <a:r>
              <a:rPr lang="en-US" sz="2800" dirty="0">
                <a:latin typeface="Times New Roman" charset="0"/>
                <a:ea typeface="Times New Roman" charset="0"/>
              </a:rPr>
              <a:t>p</a:t>
            </a:r>
            <a:r>
              <a:rPr lang="ru-RU" sz="2800" dirty="0">
                <a:latin typeface="Times New Roman" charset="0"/>
                <a:ea typeface="Times New Roman" charset="0"/>
              </a:rPr>
              <a:t>,</a:t>
            </a:r>
            <a:r>
              <a:rPr lang="en-US" sz="2800" dirty="0">
                <a:latin typeface="Times New Roman" charset="0"/>
                <a:ea typeface="Times New Roman" charset="0"/>
              </a:rPr>
              <a:t>n</a:t>
            </a:r>
            <a:r>
              <a:rPr lang="ru-RU" sz="2800" dirty="0">
                <a:latin typeface="Times New Roman" charset="0"/>
                <a:ea typeface="Times New Roman" charset="0"/>
              </a:rPr>
              <a:t>)</a:t>
            </a:r>
            <a:r>
              <a:rPr lang="ru-RU" sz="2800" baseline="30000" dirty="0">
                <a:latin typeface="Times New Roman" charset="0"/>
                <a:ea typeface="Times New Roman" charset="0"/>
              </a:rPr>
              <a:t>90</a:t>
            </a:r>
            <a:r>
              <a:rPr lang="ru-RU" sz="2800" dirty="0">
                <a:latin typeface="Times New Roman" charset="0"/>
                <a:ea typeface="Times New Roman" charset="0"/>
              </a:rPr>
              <a:t>Nb при </a:t>
            </a:r>
            <a:r>
              <a:rPr lang="ru-RU" sz="2800" dirty="0" err="1">
                <a:latin typeface="Times New Roman" charset="0"/>
                <a:ea typeface="Times New Roman" charset="0"/>
              </a:rPr>
              <a:t>E</a:t>
            </a:r>
            <a:r>
              <a:rPr lang="ru-RU" sz="2800" baseline="-25000" dirty="0" err="1">
                <a:latin typeface="Times New Roman" charset="0"/>
                <a:ea typeface="Times New Roman" charset="0"/>
              </a:rPr>
              <a:t>p</a:t>
            </a:r>
            <a:r>
              <a:rPr lang="ru-RU" sz="2800" dirty="0">
                <a:latin typeface="Times New Roman" charset="0"/>
                <a:ea typeface="Times New Roman" charset="0"/>
              </a:rPr>
              <a:t>  = 120 МэВ. </a:t>
            </a:r>
            <a:endParaRPr lang="en-US" sz="2800" dirty="0" smtClean="0">
              <a:latin typeface="Times New Roman" charset="0"/>
              <a:ea typeface="Times New Roman" charset="0"/>
            </a:endParaRPr>
          </a:p>
          <a:p>
            <a:pPr algn="ctr">
              <a:spcAft>
                <a:spcPts val="0"/>
              </a:spcAft>
            </a:pPr>
            <a:endParaRPr lang="ru-RU" sz="2800" dirty="0">
              <a:latin typeface="Times New Roman" charset="0"/>
              <a:ea typeface="Calibri" charset="0"/>
            </a:endParaRPr>
          </a:p>
          <a:p>
            <a:pPr algn="ctr">
              <a:spcAft>
                <a:spcPts val="0"/>
              </a:spcAft>
            </a:pPr>
            <a:r>
              <a:rPr lang="ru-RU" sz="2800" dirty="0">
                <a:latin typeface="Times New Roman" charset="0"/>
                <a:ea typeface="Times New Roman" charset="0"/>
              </a:rPr>
              <a:t>Пик </a:t>
            </a:r>
            <a:r>
              <a:rPr lang="ru-RU" sz="2800" dirty="0" err="1">
                <a:latin typeface="Times New Roman" charset="0"/>
                <a:ea typeface="Times New Roman" charset="0"/>
              </a:rPr>
              <a:t>e</a:t>
            </a:r>
            <a:r>
              <a:rPr lang="ru-RU" sz="2800" dirty="0">
                <a:latin typeface="Times New Roman" charset="0"/>
                <a:ea typeface="Times New Roman" charset="0"/>
              </a:rPr>
              <a:t> – </a:t>
            </a:r>
            <a:r>
              <a:rPr lang="en-US" sz="2800" dirty="0">
                <a:latin typeface="Times New Roman" charset="0"/>
                <a:ea typeface="Times New Roman" charset="0"/>
              </a:rPr>
              <a:t>GTR</a:t>
            </a:r>
            <a:r>
              <a:rPr lang="ru-RU" sz="2800" dirty="0">
                <a:latin typeface="Times New Roman" charset="0"/>
                <a:ea typeface="Times New Roman" charset="0"/>
              </a:rPr>
              <a:t>, </a:t>
            </a:r>
            <a:r>
              <a:rPr lang="ru-RU" sz="2800" dirty="0" err="1">
                <a:latin typeface="Times New Roman" charset="0"/>
                <a:ea typeface="Times New Roman" charset="0"/>
              </a:rPr>
              <a:t>f</a:t>
            </a:r>
            <a:r>
              <a:rPr lang="ru-RU" sz="2800" dirty="0">
                <a:latin typeface="Times New Roman" charset="0"/>
                <a:ea typeface="Times New Roman" charset="0"/>
              </a:rPr>
              <a:t> – его составляющая, </a:t>
            </a:r>
            <a:r>
              <a:rPr lang="en-US" sz="2800" dirty="0">
                <a:latin typeface="Times New Roman" charset="0"/>
                <a:ea typeface="Times New Roman" charset="0"/>
              </a:rPr>
              <a:t>d</a:t>
            </a:r>
            <a:r>
              <a:rPr lang="ru-RU" sz="2800" dirty="0">
                <a:latin typeface="Times New Roman" charset="0"/>
                <a:ea typeface="Times New Roman" charset="0"/>
              </a:rPr>
              <a:t> – </a:t>
            </a:r>
            <a:r>
              <a:rPr lang="en-US" sz="2800" dirty="0">
                <a:latin typeface="Times New Roman" charset="0"/>
                <a:ea typeface="Times New Roman" charset="0"/>
              </a:rPr>
              <a:t>IAS</a:t>
            </a:r>
            <a:r>
              <a:rPr lang="ru-RU" sz="2800" dirty="0">
                <a:latin typeface="Times New Roman" charset="0"/>
                <a:ea typeface="Times New Roman" charset="0"/>
              </a:rPr>
              <a:t>, </a:t>
            </a:r>
            <a:endParaRPr lang="en-US" sz="2800" dirty="0" smtClean="0">
              <a:latin typeface="Times New Roman" charset="0"/>
              <a:ea typeface="Times New Roman" charset="0"/>
            </a:endParaRPr>
          </a:p>
          <a:p>
            <a:pPr algn="ctr">
              <a:spcAft>
                <a:spcPts val="0"/>
              </a:spcAft>
            </a:pPr>
            <a:r>
              <a:rPr lang="ru-RU" sz="2800" dirty="0" err="1" smtClean="0">
                <a:latin typeface="Times New Roman" charset="0"/>
                <a:ea typeface="Times New Roman" charset="0"/>
              </a:rPr>
              <a:t>b</a:t>
            </a:r>
            <a:r>
              <a:rPr lang="ru-RU" sz="2800" dirty="0" smtClean="0">
                <a:latin typeface="Times New Roman" charset="0"/>
                <a:ea typeface="Times New Roman" charset="0"/>
              </a:rPr>
              <a:t> </a:t>
            </a:r>
            <a:r>
              <a:rPr lang="ru-RU" sz="2800" dirty="0">
                <a:latin typeface="Times New Roman" charset="0"/>
                <a:ea typeface="Times New Roman" charset="0"/>
              </a:rPr>
              <a:t>и </a:t>
            </a:r>
            <a:r>
              <a:rPr lang="en-US" sz="2800" dirty="0">
                <a:latin typeface="Times New Roman" charset="0"/>
                <a:ea typeface="Times New Roman" charset="0"/>
              </a:rPr>
              <a:t>c</a:t>
            </a:r>
            <a:r>
              <a:rPr lang="ru-RU" sz="2800" dirty="0">
                <a:latin typeface="Times New Roman" charset="0"/>
                <a:ea typeface="Times New Roman" charset="0"/>
              </a:rPr>
              <a:t> – состояния поляризации остова, </a:t>
            </a:r>
            <a:endParaRPr lang="ru-RU" sz="2800" dirty="0">
              <a:latin typeface="Times New Roman" charset="0"/>
              <a:ea typeface="Calibri" charset="0"/>
            </a:endParaRPr>
          </a:p>
          <a:p>
            <a:pPr algn="ctr">
              <a:spcAft>
                <a:spcPts val="0"/>
              </a:spcAft>
            </a:pPr>
            <a:r>
              <a:rPr lang="ru-RU" sz="2800" dirty="0" err="1">
                <a:latin typeface="Times New Roman" charset="0"/>
                <a:ea typeface="Times New Roman" charset="0"/>
              </a:rPr>
              <a:t>a</a:t>
            </a:r>
            <a:r>
              <a:rPr lang="ru-RU" sz="2800" dirty="0">
                <a:latin typeface="Times New Roman" charset="0"/>
                <a:ea typeface="Times New Roman" charset="0"/>
              </a:rPr>
              <a:t> – основное состояние </a:t>
            </a:r>
            <a:r>
              <a:rPr lang="ru-RU" sz="2800" baseline="30000" dirty="0">
                <a:latin typeface="Times New Roman" charset="0"/>
                <a:ea typeface="Times New Roman" charset="0"/>
              </a:rPr>
              <a:t>90</a:t>
            </a:r>
            <a:r>
              <a:rPr lang="ru-RU" sz="2800" dirty="0">
                <a:latin typeface="Times New Roman" charset="0"/>
                <a:ea typeface="Times New Roman" charset="0"/>
              </a:rPr>
              <a:t>Nb. Шкала энергий идёт справа налево.</a:t>
            </a:r>
            <a:endParaRPr lang="ru-RU" sz="2800" dirty="0">
              <a:effectLst/>
              <a:latin typeface="Times New Roman" charset="0"/>
              <a:ea typeface="Calibri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Скругленный прямоугольник 7"/>
                <p:cNvSpPr/>
                <p:nvPr/>
              </p:nvSpPr>
              <p:spPr>
                <a:xfrm>
                  <a:off x="-140677" y="-140677"/>
                  <a:ext cx="12332677" cy="879231"/>
                </a:xfrm>
                <a:prstGeom prst="roundRect">
                  <a:avLst/>
                </a:prstGeom>
                <a:solidFill>
                  <a:schemeClr val="tx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3600" b="1" dirty="0" smtClean="0"/>
                    <a:t>              </a:t>
                  </a:r>
                  <a:r>
                    <a:rPr lang="ru-RU" sz="3600" b="1" dirty="0" smtClean="0"/>
                    <a:t>СИЛОВЫЕ ФУНКЦИЯ ДЛЯ РАЗНЫХ </a:t>
                  </a:r>
                  <a14:m>
                    <m:oMath xmlns:m="http://schemas.openxmlformats.org/officeDocument/2006/math">
                      <m:r>
                        <a:rPr lang="ru-RU" sz="3600" b="1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𝜽</m:t>
                      </m:r>
                    </m:oMath>
                  </a14:m>
                  <a:endParaRPr lang="ru-RU" altLang="x-none" sz="3600" b="1" dirty="0"/>
                </a:p>
              </p:txBody>
            </p:sp>
          </mc:Choice>
          <mc:Fallback>
            <p:sp>
              <p:nvSpPr>
                <p:cNvPr id="8" name="Скругленный прямоугольник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40677" y="-140677"/>
                  <a:ext cx="12332677" cy="879231"/>
                </a:xfrm>
                <a:prstGeom prst="roundRect">
                  <a:avLst/>
                </a:prstGeom>
                <a:blipFill rotWithShape="0">
                  <a:blip r:embed="rId3"/>
                  <a:stretch>
                    <a:fillRect b="-12329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02478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ru-RU" sz="3600" b="1" dirty="0" smtClean="0"/>
                <a:t>ТЕОРЕТИЧЕСКИЙ АНАЛИЗ </a:t>
              </a:r>
              <a:r>
                <a:rPr lang="en-US" sz="3600" b="1" dirty="0" smtClean="0"/>
                <a:t>GTR</a:t>
              </a:r>
              <a:endParaRPr lang="ru-RU" altLang="x-none" sz="3600" b="1" dirty="0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  <p:sp>
        <p:nvSpPr>
          <p:cNvPr id="7" name="Прямоугольник 6"/>
          <p:cNvSpPr/>
          <p:nvPr/>
        </p:nvSpPr>
        <p:spPr>
          <a:xfrm>
            <a:off x="1085337" y="993735"/>
            <a:ext cx="10178359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charset="0"/>
                <a:ea typeface="Times New Roman" charset="0"/>
              </a:rPr>
              <a:t>Ю</a:t>
            </a:r>
            <a:r>
              <a:rPr lang="en-US" sz="3200" dirty="0" smtClean="0">
                <a:latin typeface="Times New Roman" charset="0"/>
                <a:ea typeface="Times New Roman" charset="0"/>
              </a:rPr>
              <a:t>.</a:t>
            </a:r>
            <a:r>
              <a:rPr lang="ru-RU" sz="3200" dirty="0" smtClean="0">
                <a:latin typeface="Times New Roman" charset="0"/>
                <a:ea typeface="Times New Roman" charset="0"/>
              </a:rPr>
              <a:t>В</a:t>
            </a:r>
            <a:r>
              <a:rPr lang="en-US" sz="3200" dirty="0" smtClean="0">
                <a:latin typeface="Times New Roman" charset="0"/>
                <a:ea typeface="Times New Roman" charset="0"/>
              </a:rPr>
              <a:t>.</a:t>
            </a:r>
            <a:r>
              <a:rPr lang="ru-RU" sz="3200" dirty="0" smtClean="0">
                <a:latin typeface="Times New Roman" charset="0"/>
                <a:ea typeface="Times New Roman" charset="0"/>
              </a:rPr>
              <a:t>Гапонов и Ю</a:t>
            </a:r>
            <a:r>
              <a:rPr lang="en-US" sz="3200" dirty="0" smtClean="0">
                <a:latin typeface="Times New Roman" charset="0"/>
                <a:ea typeface="Times New Roman" charset="0"/>
              </a:rPr>
              <a:t>.C.</a:t>
            </a:r>
            <a:r>
              <a:rPr lang="ru-RU" sz="3200" dirty="0" err="1" smtClean="0">
                <a:latin typeface="Times New Roman" charset="0"/>
                <a:ea typeface="Times New Roman" charset="0"/>
              </a:rPr>
              <a:t>Лютостанский</a:t>
            </a:r>
            <a:endParaRPr lang="ru-RU" sz="3200" dirty="0" smtClean="0">
              <a:latin typeface="Times New Roman" charset="0"/>
              <a:ea typeface="Times New Roman" charset="0"/>
            </a:endParaRPr>
          </a:p>
          <a:p>
            <a:pPr algn="ctr"/>
            <a:endParaRPr lang="ru-RU" sz="3200" dirty="0" smtClean="0">
              <a:latin typeface="Times New Roman" charset="0"/>
              <a:ea typeface="Times New Roman" charset="0"/>
            </a:endParaRPr>
          </a:p>
          <a:p>
            <a:pPr algn="ctr"/>
            <a:r>
              <a:rPr lang="ru-RU" sz="2000" dirty="0" smtClean="0">
                <a:latin typeface="Times New Roman" charset="0"/>
                <a:ea typeface="Times New Roman" charset="0"/>
              </a:rPr>
              <a:t>1) </a:t>
            </a:r>
            <a:r>
              <a:rPr lang="ru-RU" sz="2000" dirty="0">
                <a:latin typeface="Times New Roman" charset="0"/>
                <a:ea typeface="Times New Roman" charset="0"/>
              </a:rPr>
              <a:t>Гапонов Ю.В., </a:t>
            </a:r>
            <a:r>
              <a:rPr lang="ru-RU" sz="2000" dirty="0" err="1">
                <a:latin typeface="Times New Roman" charset="0"/>
                <a:ea typeface="Times New Roman" charset="0"/>
              </a:rPr>
              <a:t>Лютостанский</a:t>
            </a:r>
            <a:r>
              <a:rPr lang="ru-RU" sz="2000" dirty="0">
                <a:latin typeface="Times New Roman" charset="0"/>
                <a:ea typeface="Times New Roman" charset="0"/>
              </a:rPr>
              <a:t> Ю.С. О возможном существовании 1 +</a:t>
            </a:r>
          </a:p>
          <a:p>
            <a:pPr algn="ctr"/>
            <a:r>
              <a:rPr lang="ru-RU" sz="2000" dirty="0">
                <a:latin typeface="Times New Roman" charset="0"/>
                <a:ea typeface="Times New Roman" charset="0"/>
              </a:rPr>
              <a:t> резонанса в </a:t>
            </a:r>
          </a:p>
          <a:p>
            <a:pPr algn="ctr"/>
            <a:r>
              <a:rPr lang="ru-RU" sz="2000" dirty="0">
                <a:latin typeface="Times New Roman" charset="0"/>
                <a:ea typeface="Times New Roman" charset="0"/>
              </a:rPr>
              <a:t>реакциях перезарядки.//Письма в ЖЭТФ. 1972. Т. 15. </a:t>
            </a:r>
            <a:r>
              <a:rPr lang="ru-RU" sz="2000" dirty="0" err="1">
                <a:latin typeface="Times New Roman" charset="0"/>
                <a:ea typeface="Times New Roman" charset="0"/>
              </a:rPr>
              <a:t>Вып.З</a:t>
            </a:r>
            <a:r>
              <a:rPr lang="ru-RU" sz="2000" dirty="0">
                <a:latin typeface="Times New Roman" charset="0"/>
                <a:ea typeface="Times New Roman" charset="0"/>
              </a:rPr>
              <a:t>. С. 173-175. </a:t>
            </a:r>
          </a:p>
          <a:p>
            <a:pPr algn="ctr"/>
            <a:r>
              <a:rPr lang="ru-RU" sz="2000" dirty="0" smtClean="0">
                <a:latin typeface="Times New Roman" charset="0"/>
                <a:ea typeface="Times New Roman" charset="0"/>
              </a:rPr>
              <a:t>2) Гапонов </a:t>
            </a:r>
            <a:r>
              <a:rPr lang="ru-RU" sz="2000" dirty="0">
                <a:latin typeface="Times New Roman" charset="0"/>
                <a:ea typeface="Times New Roman" charset="0"/>
              </a:rPr>
              <a:t>Ю.В:, </a:t>
            </a:r>
            <a:r>
              <a:rPr lang="ru-RU" sz="2000" dirty="0" err="1">
                <a:latin typeface="Times New Roman" charset="0"/>
                <a:ea typeface="Times New Roman" charset="0"/>
              </a:rPr>
              <a:t>Лютостанский</a:t>
            </a:r>
            <a:r>
              <a:rPr lang="ru-RU" sz="2000" dirty="0">
                <a:latin typeface="Times New Roman" charset="0"/>
                <a:ea typeface="Times New Roman" charset="0"/>
              </a:rPr>
              <a:t> Ю.С. Гамов-</a:t>
            </a:r>
            <a:r>
              <a:rPr lang="ru-RU" sz="2000" dirty="0" err="1">
                <a:latin typeface="Times New Roman" charset="0"/>
                <a:ea typeface="Times New Roman" charset="0"/>
              </a:rPr>
              <a:t>Теллеровский</a:t>
            </a:r>
            <a:r>
              <a:rPr lang="ru-RU" sz="2000" dirty="0">
                <a:latin typeface="Times New Roman" charset="0"/>
                <a:ea typeface="Times New Roman" charset="0"/>
              </a:rPr>
              <a:t> резонанс и вигнеровская </a:t>
            </a:r>
          </a:p>
          <a:p>
            <a:pPr algn="ctr"/>
            <a:r>
              <a:rPr lang="ru-RU" sz="2000" dirty="0">
                <a:latin typeface="Times New Roman" charset="0"/>
                <a:ea typeface="Times New Roman" charset="0"/>
              </a:rPr>
              <a:t>схема </a:t>
            </a:r>
            <a:r>
              <a:rPr lang="ru-RU" sz="2000" dirty="0" err="1">
                <a:latin typeface="Times New Roman" charset="0"/>
                <a:ea typeface="Times New Roman" charset="0"/>
              </a:rPr>
              <a:t>супермультиплетов</a:t>
            </a:r>
            <a:r>
              <a:rPr lang="ru-RU" sz="2000" dirty="0">
                <a:latin typeface="Times New Roman" charset="0"/>
                <a:ea typeface="Times New Roman" charset="0"/>
              </a:rPr>
              <a:t>. // Письма в ЖЭТФ. 1973. Т. 18. С. 130-132. </a:t>
            </a:r>
          </a:p>
          <a:p>
            <a:pPr algn="ctr"/>
            <a:r>
              <a:rPr lang="ru-RU" sz="2000" dirty="0" smtClean="0">
                <a:latin typeface="Times New Roman" charset="0"/>
                <a:ea typeface="Times New Roman" charset="0"/>
              </a:rPr>
              <a:t>3) Гапонов </a:t>
            </a:r>
            <a:r>
              <a:rPr lang="ru-RU" sz="2000" dirty="0">
                <a:latin typeface="Times New Roman" charset="0"/>
                <a:ea typeface="Times New Roman" charset="0"/>
              </a:rPr>
              <a:t>Ю.В., </a:t>
            </a:r>
            <a:r>
              <a:rPr lang="ru-RU" sz="2000" dirty="0" err="1">
                <a:latin typeface="Times New Roman" charset="0"/>
                <a:ea typeface="Times New Roman" charset="0"/>
              </a:rPr>
              <a:t>Лютостанский</a:t>
            </a:r>
            <a:r>
              <a:rPr lang="ru-RU" sz="2000" dirty="0">
                <a:latin typeface="Times New Roman" charset="0"/>
                <a:ea typeface="Times New Roman" charset="0"/>
              </a:rPr>
              <a:t> Ю.С. Гамов-</a:t>
            </a:r>
            <a:r>
              <a:rPr lang="ru-RU" sz="2000" dirty="0" err="1">
                <a:latin typeface="Times New Roman" charset="0"/>
                <a:ea typeface="Times New Roman" charset="0"/>
              </a:rPr>
              <a:t>Теллеровский</a:t>
            </a:r>
            <a:r>
              <a:rPr lang="ru-RU" sz="2000" dirty="0">
                <a:latin typeface="Times New Roman" charset="0"/>
                <a:ea typeface="Times New Roman" charset="0"/>
              </a:rPr>
              <a:t> изобарический 1+</a:t>
            </a:r>
          </a:p>
          <a:p>
            <a:pPr algn="ctr"/>
            <a:r>
              <a:rPr lang="ru-RU" sz="2000" dirty="0">
                <a:latin typeface="Times New Roman" charset="0"/>
                <a:ea typeface="Times New Roman" charset="0"/>
              </a:rPr>
              <a:t> </a:t>
            </a:r>
            <a:r>
              <a:rPr lang="ru-RU" sz="2000" dirty="0" err="1">
                <a:latin typeface="Times New Roman" charset="0"/>
                <a:ea typeface="Times New Roman" charset="0"/>
              </a:rPr>
              <a:t>резо</a:t>
            </a:r>
            <a:r>
              <a:rPr lang="ru-RU" sz="2000" dirty="0">
                <a:latin typeface="Times New Roman" charset="0"/>
                <a:ea typeface="Times New Roman" charset="0"/>
              </a:rPr>
              <a:t>­</a:t>
            </a:r>
          </a:p>
          <a:p>
            <a:pPr algn="ctr"/>
            <a:r>
              <a:rPr lang="ru-RU" sz="2000" dirty="0" err="1">
                <a:latin typeface="Times New Roman" charset="0"/>
                <a:ea typeface="Times New Roman" charset="0"/>
              </a:rPr>
              <a:t>нанс</a:t>
            </a:r>
            <a:r>
              <a:rPr lang="ru-RU" sz="2000" dirty="0">
                <a:latin typeface="Times New Roman" charset="0"/>
                <a:ea typeface="Times New Roman" charset="0"/>
              </a:rPr>
              <a:t>.//ЯФ. 1974. Т.19. № 1. С. 62-73 </a:t>
            </a:r>
          </a:p>
          <a:p>
            <a:pPr algn="ctr"/>
            <a:r>
              <a:rPr lang="ru-RU" sz="2000" dirty="0" smtClean="0">
                <a:latin typeface="Times New Roman" charset="0"/>
                <a:ea typeface="Times New Roman" charset="0"/>
              </a:rPr>
              <a:t>4) </a:t>
            </a:r>
            <a:r>
              <a:rPr lang="ru-RU" sz="2000" dirty="0">
                <a:latin typeface="Times New Roman" charset="0"/>
                <a:ea typeface="Times New Roman" charset="0"/>
              </a:rPr>
              <a:t>Гапонов Ю.В', </a:t>
            </a:r>
            <a:r>
              <a:rPr lang="ru-RU" sz="2000" dirty="0" err="1">
                <a:latin typeface="Times New Roman" charset="0"/>
                <a:ea typeface="Times New Roman" charset="0"/>
              </a:rPr>
              <a:t>Лютостанский</a:t>
            </a:r>
            <a:r>
              <a:rPr lang="ru-RU" sz="2000" dirty="0">
                <a:latin typeface="Times New Roman" charset="0"/>
                <a:ea typeface="Times New Roman" charset="0"/>
              </a:rPr>
              <a:t> Ю.С. Изобарические 1+</a:t>
            </a:r>
          </a:p>
          <a:p>
            <a:pPr algn="ctr"/>
            <a:r>
              <a:rPr lang="ru-RU" sz="2000" dirty="0">
                <a:latin typeface="Times New Roman" charset="0"/>
                <a:ea typeface="Times New Roman" charset="0"/>
              </a:rPr>
              <a:t> состояния сферических </a:t>
            </a:r>
          </a:p>
          <a:p>
            <a:pPr algn="ctr"/>
            <a:r>
              <a:rPr lang="ru-RU" sz="2000" dirty="0">
                <a:latin typeface="Times New Roman" charset="0"/>
                <a:ea typeface="Times New Roman" charset="0"/>
              </a:rPr>
              <a:t>ядер. // Препринт ИАЭ - 2453. Москва*1974. 40 с</a:t>
            </a:r>
            <a:r>
              <a:rPr lang="ru-RU" sz="2000" dirty="0" smtClean="0">
                <a:latin typeface="Times New Roman" charset="0"/>
                <a:ea typeface="Times New Roman" charset="0"/>
              </a:rPr>
              <a:t>.</a:t>
            </a:r>
            <a:endParaRPr lang="ru-RU" sz="3200" dirty="0" smtClean="0">
              <a:latin typeface="Times New Roman" charset="0"/>
              <a:ea typeface="Times New Roman" charset="0"/>
            </a:endParaRPr>
          </a:p>
          <a:p>
            <a:pPr algn="ctr"/>
            <a:endParaRPr lang="ru-RU" sz="3200" dirty="0" smtClean="0">
              <a:latin typeface="Times New Roman" charset="0"/>
              <a:ea typeface="Times New Roman" charset="0"/>
            </a:endParaRPr>
          </a:p>
          <a:p>
            <a:pPr algn="ctr"/>
            <a:r>
              <a:rPr lang="ru-RU" sz="3200" dirty="0" smtClean="0">
                <a:latin typeface="Times New Roman" charset="0"/>
                <a:ea typeface="Times New Roman" charset="0"/>
              </a:rPr>
              <a:t>Теория конечных ферми-систем Мигдала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2136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ru-RU" sz="3600" b="1" dirty="0" smtClean="0"/>
                <a:t>ТКФС</a:t>
              </a:r>
              <a:endParaRPr lang="ru-RU" altLang="x-none" sz="3600" b="1" dirty="0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257664" y="738554"/>
                <a:ext cx="11544475" cy="59911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i="1">
                              <a:latin typeface="Cambria Math" charset="0"/>
                              <a:ea typeface="Times New Roman" charset="0"/>
                            </a:rPr>
                          </m:ctrlPr>
                        </m:sSubPr>
                        <m:e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𝑉</m:t>
                          </m:r>
                        </m:e>
                        <m:sub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𝑝𝑛</m:t>
                          </m:r>
                        </m:sub>
                      </m:sSub>
                      <m:r>
                        <a:rPr lang="ru-RU" sz="2800" i="1">
                          <a:effectLst/>
                          <a:latin typeface="Cambria Math" charset="0"/>
                          <a:ea typeface="Times New Roman" charset="0"/>
                        </a:rPr>
                        <m:t>= </m:t>
                      </m:r>
                      <m:sSub>
                        <m:sSubPr>
                          <m:ctrlP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sSubPr>
                        <m:e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𝑒</m:t>
                          </m:r>
                        </m:e>
                        <m:sub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𝑞</m:t>
                          </m:r>
                        </m:sub>
                      </m:sSub>
                      <m:sSubSup>
                        <m:sSubSupPr>
                          <m:ctrlP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sSubSupPr>
                        <m:e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𝑉</m:t>
                          </m:r>
                        </m:e>
                        <m:sub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𝑝𝑛</m:t>
                          </m:r>
                        </m:sub>
                        <m:sup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𝑤</m:t>
                          </m:r>
                        </m:sup>
                      </m:sSubSup>
                      <m:r>
                        <a:rPr lang="ru-RU" sz="2800" i="1">
                          <a:effectLst/>
                          <a:latin typeface="Cambria Math" charset="0"/>
                          <a:ea typeface="Times New Roman" charset="0"/>
                        </a:rPr>
                        <m:t>+ 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naryPr>
                        <m:sub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𝑝</m:t>
                          </m:r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′,</m:t>
                          </m:r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𝑛</m:t>
                          </m:r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′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</m:ctrlPr>
                            </m:sSubSupPr>
                            <m:e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Г</m:t>
                              </m:r>
                            </m:e>
                            <m:sub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𝑛𝑝</m:t>
                              </m:r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′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𝑤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</m:ctrlPr>
                            </m:sSubPr>
                            <m:e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𝑝</m:t>
                              </m:r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′</m:t>
                              </m:r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𝑛</m:t>
                              </m:r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′</m:t>
                              </m:r>
                            </m:sub>
                          </m:sSub>
                        </m:e>
                      </m:nary>
                      <m:r>
                        <a:rPr lang="ru-RU" sz="2800" i="1">
                          <a:effectLst/>
                          <a:latin typeface="Cambria Math" charset="0"/>
                          <a:ea typeface="Times New Roman" charset="0"/>
                        </a:rPr>
                        <m:t> </m:t>
                      </m:r>
                    </m:oMath>
                  </m:oMathPara>
                </a14:m>
                <a:endParaRPr lang="ru-RU" sz="2800" dirty="0">
                  <a:effectLst/>
                  <a:latin typeface="Times New Roman" charset="0"/>
                  <a:ea typeface="Calibri" charset="0"/>
                </a:endParaRPr>
              </a:p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sSubSupPr>
                        <m:e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𝑉</m:t>
                          </m:r>
                        </m:e>
                        <m:sub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𝑝𝑛</m:t>
                          </m:r>
                        </m:sub>
                        <m:sup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h</m:t>
                          </m:r>
                        </m:sup>
                      </m:sSubSup>
                      <m:r>
                        <a:rPr lang="ru-RU" sz="2800" i="1">
                          <a:effectLst/>
                          <a:latin typeface="Cambria Math" charset="0"/>
                          <a:ea typeface="Times New Roman" charset="0"/>
                        </a:rPr>
                        <m:t>= 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naryPr>
                        <m:sub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𝑝</m:t>
                          </m:r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′,</m:t>
                          </m:r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𝑛</m:t>
                          </m:r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′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</m:ctrlPr>
                            </m:sSubSupPr>
                            <m:e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Г</m:t>
                              </m:r>
                            </m:e>
                            <m:sub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𝑛𝑝</m:t>
                              </m:r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′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𝑤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</m:ctrlPr>
                            </m:sSubSupPr>
                            <m:e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𝜌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𝑛</m:t>
                              </m:r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′</m:t>
                              </m:r>
                            </m:sub>
                            <m:sup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h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ru-RU" sz="2800" dirty="0">
                  <a:effectLst/>
                  <a:latin typeface="Times New Roman" charset="0"/>
                  <a:ea typeface="Calibri" charset="0"/>
                </a:endParaRPr>
              </a:p>
              <a:p>
                <a:pPr algn="just"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sSubSupPr>
                        <m:e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𝑑</m:t>
                          </m:r>
                        </m:e>
                        <m:sub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𝑝𝑛</m:t>
                          </m:r>
                        </m:sub>
                        <m:sup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1</m:t>
                          </m:r>
                        </m:sup>
                      </m:sSubSup>
                      <m:r>
                        <a:rPr lang="ru-RU" sz="2800" i="1">
                          <a:effectLst/>
                          <a:latin typeface="Cambria Math" charset="0"/>
                          <a:ea typeface="Times New Roman" charset="0"/>
                        </a:rPr>
                        <m:t>= 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naryPr>
                        <m:sub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𝑝</m:t>
                          </m:r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′,</m:t>
                          </m:r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𝑛</m:t>
                          </m:r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′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</m:ctrlPr>
                            </m:sSubSupPr>
                            <m:e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Г</m:t>
                              </m:r>
                            </m:e>
                            <m:sub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𝑛𝑝</m:t>
                              </m:r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′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𝜉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</m:ctrlPr>
                            </m:sSubSupPr>
                            <m:e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𝜑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𝑛</m:t>
                              </m:r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′</m:t>
                              </m:r>
                            </m:sub>
                            <m:sup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1</m:t>
                              </m:r>
                            </m:sup>
                          </m:sSubSup>
                        </m:e>
                      </m:nary>
                      <m:r>
                        <a:rPr lang="ru-RU" sz="2800" i="1">
                          <a:effectLst/>
                          <a:latin typeface="Cambria Math" charset="0"/>
                          <a:ea typeface="Times New Roman" charset="0"/>
                        </a:rPr>
                        <m:t>                  </m:t>
                      </m:r>
                      <m:sSubSup>
                        <m:sSubSupPr>
                          <m:ctrlP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sSubSupPr>
                        <m:e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𝑑</m:t>
                          </m:r>
                        </m:e>
                        <m:sub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𝑝𝑛</m:t>
                          </m:r>
                        </m:sub>
                        <m:sup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2</m:t>
                          </m:r>
                        </m:sup>
                      </m:sSubSup>
                      <m:r>
                        <a:rPr lang="ru-RU" sz="2800" i="1">
                          <a:effectLst/>
                          <a:latin typeface="Cambria Math" charset="0"/>
                          <a:ea typeface="Times New Roman" charset="0"/>
                        </a:rPr>
                        <m:t>= 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</m:ctrlPr>
                        </m:naryPr>
                        <m:sub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𝑝</m:t>
                          </m:r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′,</m:t>
                          </m:r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𝑛</m:t>
                          </m:r>
                          <m:r>
                            <a:rPr lang="ru-RU" sz="2800" i="1">
                              <a:effectLst/>
                              <a:latin typeface="Cambria Math" charset="0"/>
                              <a:ea typeface="Times New Roman" charset="0"/>
                            </a:rPr>
                            <m:t>′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</m:ctrlPr>
                            </m:sSubSupPr>
                            <m:e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Г</m:t>
                              </m:r>
                            </m:e>
                            <m:sub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𝑛𝑝</m:t>
                              </m:r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𝑛</m:t>
                                  </m:r>
                                </m:e>
                                <m:sup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′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𝜉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</m:ctrlPr>
                            </m:sSubSupPr>
                            <m:e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𝜑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ru-RU" sz="2800" i="1">
                                      <a:effectLst/>
                                      <a:latin typeface="Cambria Math" charset="0"/>
                                      <a:ea typeface="Times New Roman" charset="0"/>
                                    </a:rPr>
                                    <m:t>′</m:t>
                                  </m:r>
                                </m:sup>
                              </m:sSup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𝑛</m:t>
                              </m:r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′</m:t>
                              </m:r>
                            </m:sub>
                            <m:sup>
                              <m:r>
                                <a:rPr lang="ru-RU" sz="2800" i="1">
                                  <a:effectLst/>
                                  <a:latin typeface="Cambria Math" charset="0"/>
                                  <a:ea typeface="Times New Roman" charset="0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ru-RU" sz="2800" dirty="0">
                  <a:effectLst/>
                  <a:latin typeface="Times New Roman" charset="0"/>
                  <a:ea typeface="Calibri" charset="0"/>
                </a:endParaRPr>
              </a:p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ru-RU" dirty="0">
                    <a:effectLst/>
                    <a:latin typeface="Times New Roman" charset="0"/>
                    <a:ea typeface="Times New Roman" charset="0"/>
                  </a:rPr>
                  <a:t> </a:t>
                </a:r>
                <a:endParaRPr lang="ru-RU" dirty="0">
                  <a:effectLst/>
                  <a:latin typeface="Times New Roman" charset="0"/>
                  <a:ea typeface="Calibri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𝑝𝑛</m:t>
                        </m:r>
                      </m:sub>
                    </m:sSub>
                  </m:oMath>
                </a14:m>
                <a:r>
                  <a:rPr lang="ru-RU" sz="2400" dirty="0">
                    <a:effectLst/>
                    <a:latin typeface="Times New Roman" charset="0"/>
                    <a:ea typeface="Times New Roman" charset="0"/>
                  </a:rPr>
                  <a:t> и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𝑝𝑛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h</m:t>
                        </m:r>
                      </m:sup>
                    </m:sSubSup>
                    <m:r>
                      <a:rPr lang="ru-RU" sz="2400" i="1">
                        <a:effectLst/>
                        <a:latin typeface="Cambria Math" charset="0"/>
                        <a:ea typeface="Times New Roman" charset="0"/>
                        <a:cs typeface="Times New Roman" charset="0"/>
                      </a:rPr>
                      <m:t> </m:t>
                    </m:r>
                  </m:oMath>
                </a14:m>
                <a:r>
                  <a:rPr lang="ru-RU" sz="2400" dirty="0">
                    <a:effectLst/>
                    <a:latin typeface="Times New Roman" charset="0"/>
                    <a:ea typeface="Times New Roman" charset="0"/>
                  </a:rPr>
                  <a:t>– эффективные поля квазичастиц и дырок;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𝑝𝑛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𝑤</m:t>
                        </m:r>
                      </m:sup>
                    </m:sSubSup>
                  </m:oMath>
                </a14:m>
                <a:r>
                  <a:rPr lang="ru-RU" sz="2400" dirty="0">
                    <a:effectLst/>
                    <a:latin typeface="Times New Roman" charset="0"/>
                    <a:ea typeface="Times New Roman" charset="0"/>
                  </a:rPr>
                  <a:t> – внешнее поле, ответственное за перезарядку;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𝑑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𝑝𝑛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ru-RU" sz="2400" dirty="0">
                    <a:effectLst/>
                    <a:latin typeface="Times New Roman" charset="0"/>
                    <a:ea typeface="Times New Roman" charset="0"/>
                  </a:rPr>
                  <a:t> и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𝑑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𝑝𝑛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2</m:t>
                        </m:r>
                      </m:sup>
                    </m:sSubSup>
                    <m:r>
                      <a:rPr lang="ru-RU" sz="2400" i="1">
                        <a:effectLst/>
                        <a:latin typeface="Cambria Math" charset="0"/>
                        <a:ea typeface="Times New Roman" charset="0"/>
                        <a:cs typeface="Times New Roman" charset="0"/>
                      </a:rPr>
                      <m:t> </m:t>
                    </m:r>
                  </m:oMath>
                </a14:m>
                <a:r>
                  <a:rPr lang="ru-RU" sz="2400" dirty="0">
                    <a:effectLst/>
                    <a:latin typeface="Times New Roman" charset="0"/>
                    <a:ea typeface="Times New Roman" charset="0"/>
                  </a:rPr>
                  <a:t>–  эффективные величины, характеризующие изменение ширины </a:t>
                </a:r>
                <a:r>
                  <a:rPr lang="ru-RU" sz="2400" dirty="0" err="1">
                    <a:effectLst/>
                    <a:latin typeface="Times New Roman" charset="0"/>
                    <a:ea typeface="Times New Roman" charset="0"/>
                  </a:rPr>
                  <a:t>спаривательной</a:t>
                </a:r>
                <a:r>
                  <a:rPr lang="ru-RU" sz="2400" dirty="0">
                    <a:effectLst/>
                    <a:latin typeface="Times New Roman" charset="0"/>
                    <a:ea typeface="Times New Roman" charset="0"/>
                  </a:rPr>
                  <a:t> щели </a:t>
                </a:r>
                <a14:m>
                  <m:oMath xmlns:m="http://schemas.openxmlformats.org/officeDocument/2006/math">
                    <m:r>
                      <a:rPr lang="ru-RU" sz="2400" i="1">
                        <a:effectLst/>
                        <a:latin typeface="Cambria Math" charset="0"/>
                        <a:ea typeface="Times New Roman" charset="0"/>
                        <a:cs typeface="Times New Roman" charset="0"/>
                      </a:rPr>
                      <m:t>∆ </m:t>
                    </m:r>
                  </m:oMath>
                </a14:m>
                <a:r>
                  <a:rPr lang="ru-RU" sz="2400" dirty="0">
                    <a:effectLst/>
                    <a:latin typeface="Times New Roman" charset="0"/>
                    <a:ea typeface="Times New Roman" charset="0"/>
                  </a:rPr>
                  <a:t>в поле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𝑉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𝑝𝑛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𝑤</m:t>
                        </m:r>
                      </m:sup>
                    </m:sSubSup>
                  </m:oMath>
                </a14:m>
                <a:r>
                  <a:rPr lang="ru-RU" sz="2400" dirty="0">
                    <a:effectLst/>
                    <a:latin typeface="Times New Roman" charset="0"/>
                    <a:ea typeface="Times New Roman" charset="0"/>
                  </a:rPr>
                  <a:t>;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Г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𝑛𝑝</m:t>
                        </m:r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,</m:t>
                        </m:r>
                        <m:sSup>
                          <m:sSupPr>
                            <m:ctrlPr>
                              <a:rPr lang="ru-RU" sz="2400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effectLst/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ru-RU" sz="2400" i="1">
                                <a:effectLst/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ru-RU" sz="2400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effectLst/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ru-RU" sz="2400" i="1">
                                <a:effectLst/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′</m:t>
                            </m:r>
                          </m:sup>
                        </m:sSup>
                      </m:sub>
                      <m:sup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𝑤</m:t>
                        </m:r>
                      </m:sup>
                    </m:sSubSup>
                  </m:oMath>
                </a14:m>
                <a:r>
                  <a:rPr lang="ru-RU" sz="2400" dirty="0">
                    <a:effectLst/>
                    <a:latin typeface="Times New Roman" charset="0"/>
                    <a:ea typeface="Times New Roman" charset="0"/>
                  </a:rPr>
                  <a:t> и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Г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𝑛𝑝</m:t>
                        </m:r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,</m:t>
                        </m:r>
                        <m:sSup>
                          <m:sSupPr>
                            <m:ctrlPr>
                              <a:rPr lang="ru-RU" sz="2400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effectLst/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𝑛</m:t>
                            </m:r>
                          </m:e>
                          <m:sup>
                            <m:r>
                              <a:rPr lang="ru-RU" sz="2400" i="1">
                                <a:effectLst/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ru-RU" sz="2400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effectLst/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ru-RU" sz="2400" i="1">
                                <a:effectLst/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′</m:t>
                            </m:r>
                          </m:sup>
                        </m:sSup>
                      </m:sub>
                      <m:sup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𝜉</m:t>
                        </m:r>
                      </m:sup>
                    </m:sSubSup>
                    <m:r>
                      <a:rPr lang="ru-RU" sz="2400" i="1">
                        <a:effectLst/>
                        <a:latin typeface="Cambria Math" charset="0"/>
                        <a:ea typeface="Times New Roman" charset="0"/>
                        <a:cs typeface="Times New Roman" charset="0"/>
                      </a:rPr>
                      <m:t> </m:t>
                    </m:r>
                  </m:oMath>
                </a14:m>
                <a:r>
                  <a:rPr lang="ru-RU" sz="2400" dirty="0">
                    <a:effectLst/>
                    <a:latin typeface="Times New Roman" charset="0"/>
                    <a:ea typeface="Times New Roman" charset="0"/>
                  </a:rPr>
                  <a:t>– амплитуды эффективного взаимодействия между нуклонами в моделях квазичастица-дырка и квазичастица-квазичастица;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Pr>
                      <m:e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𝜌</m:t>
                        </m:r>
                      </m:e>
                      <m:sub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𝑝</m:t>
                        </m:r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′</m:t>
                        </m:r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𝑛</m:t>
                        </m:r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′</m:t>
                        </m:r>
                      </m:sub>
                    </m:sSub>
                    <m:r>
                      <a:rPr lang="ru-RU" sz="2400" i="1">
                        <a:effectLst/>
                        <a:latin typeface="Cambria Math" charset="0"/>
                        <a:ea typeface="Times New Roman" charset="0"/>
                        <a:cs typeface="Times New Roman" charset="0"/>
                      </a:rPr>
                      <m:t> </m:t>
                    </m:r>
                  </m:oMath>
                </a14:m>
                <a:r>
                  <a:rPr lang="ru-RU" sz="2400" dirty="0">
                    <a:effectLst/>
                    <a:latin typeface="Times New Roman" charset="0"/>
                    <a:ea typeface="Times New Roman" charset="0"/>
                  </a:rPr>
                  <a:t>и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</a:rPr>
                        </m:ctrlPr>
                      </m:sSubSupPr>
                      <m:e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𝜌</m:t>
                        </m:r>
                      </m:e>
                      <m:sub>
                        <m:sSup>
                          <m:sSupPr>
                            <m:ctrlPr>
                              <a:rPr lang="ru-RU" sz="2400" i="1">
                                <a:effectLst/>
                                <a:latin typeface="Cambria Math" charset="0"/>
                                <a:ea typeface="Times New Roman" charset="0"/>
                              </a:rPr>
                            </m:ctrlPr>
                          </m:sSupPr>
                          <m:e>
                            <m:r>
                              <a:rPr lang="ru-RU" sz="2400" i="1">
                                <a:effectLst/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𝑝</m:t>
                            </m:r>
                          </m:e>
                          <m:sup>
                            <m:r>
                              <a:rPr lang="ru-RU" sz="2400" i="1">
                                <a:effectLst/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′</m:t>
                            </m:r>
                          </m:sup>
                        </m:sSup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𝑛</m:t>
                        </m:r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′</m:t>
                        </m:r>
                      </m:sub>
                      <m:sup>
                        <m:r>
                          <a:rPr lang="ru-RU" sz="24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h</m:t>
                        </m:r>
                      </m:sup>
                    </m:sSubSup>
                  </m:oMath>
                </a14:m>
                <a:r>
                  <a:rPr lang="ru-RU" sz="2400" dirty="0">
                    <a:effectLst/>
                    <a:latin typeface="Times New Roman" charset="0"/>
                    <a:ea typeface="Times New Roman" charset="0"/>
                  </a:rPr>
                  <a:t>– соответствующие плотности переходов. </a:t>
                </a:r>
                <a:endParaRPr lang="ru-RU" sz="2400" dirty="0"/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64" y="738554"/>
                <a:ext cx="11544475" cy="5991192"/>
              </a:xfrm>
              <a:prstGeom prst="rect">
                <a:avLst/>
              </a:prstGeom>
              <a:blipFill rotWithShape="0">
                <a:blip r:embed="rId3"/>
                <a:stretch>
                  <a:fillRect l="-792" r="-1426" b="-2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09595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ru-RU" sz="3600" b="1" dirty="0" smtClean="0"/>
                <a:t>ПРАВИЛО СУММ</a:t>
              </a:r>
              <a:endParaRPr lang="ru-RU" altLang="x-none" sz="3600" b="1" dirty="0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  <p:sp>
        <p:nvSpPr>
          <p:cNvPr id="8" name="Прямоугольник 7"/>
          <p:cNvSpPr/>
          <p:nvPr/>
        </p:nvSpPr>
        <p:spPr>
          <a:xfrm>
            <a:off x="257664" y="1561173"/>
            <a:ext cx="11837583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x-none" sz="3600" b="1" dirty="0">
                <a:sym typeface="Symbol" charset="2"/>
              </a:rPr>
              <a:t>Правило сумм для </a:t>
            </a:r>
            <a:r>
              <a:rPr lang="ru-RU" altLang="x-none" sz="3600" b="1" dirty="0" smtClean="0">
                <a:sym typeface="Symbol" charset="2"/>
              </a:rPr>
              <a:t>гамов-теллеровских </a:t>
            </a:r>
            <a:r>
              <a:rPr lang="ru-RU" altLang="x-none" sz="3600" b="1" dirty="0">
                <a:sym typeface="Symbol" charset="2"/>
              </a:rPr>
              <a:t>возбуждений:</a:t>
            </a:r>
            <a:r>
              <a:rPr lang="en-US" altLang="x-none" sz="3600" b="1" dirty="0">
                <a:sym typeface="Symbol" charset="2"/>
              </a:rPr>
              <a:t>  </a:t>
            </a:r>
            <a:endParaRPr lang="en-US" altLang="x-none" sz="3600" b="1" dirty="0" smtClean="0">
              <a:sym typeface="Symbol" charset="2"/>
            </a:endParaRPr>
          </a:p>
          <a:p>
            <a:pPr algn="ctr"/>
            <a:endParaRPr lang="en-US" altLang="x-none" sz="3600" b="1" dirty="0">
              <a:ea typeface="Times New Roman" charset="0"/>
              <a:cs typeface="Times New Roman" charset="0"/>
              <a:sym typeface="Symbol" charset="2"/>
            </a:endParaRPr>
          </a:p>
          <a:p>
            <a:pPr algn="ctr"/>
            <a:r>
              <a:rPr lang="el-GR" altLang="x-none" sz="3600" dirty="0" smtClean="0">
                <a:ea typeface="Times New Roman" charset="0"/>
                <a:cs typeface="Times New Roman" charset="0"/>
                <a:sym typeface="Symbol" charset="2"/>
              </a:rPr>
              <a:t>Σ</a:t>
            </a:r>
            <a:r>
              <a:rPr lang="ru-RU" altLang="x-none" sz="3600" dirty="0" smtClean="0">
                <a:ea typeface="Times New Roman" charset="0"/>
                <a:cs typeface="Times New Roman" charset="0"/>
                <a:sym typeface="Symbol" charset="2"/>
              </a:rPr>
              <a:t> </a:t>
            </a:r>
            <a:r>
              <a:rPr lang="ru-RU" altLang="x-none" sz="3600" dirty="0">
                <a:ea typeface="Times New Roman" charset="0"/>
                <a:cs typeface="Times New Roman" charset="0"/>
                <a:sym typeface="Symbol" charset="2"/>
              </a:rPr>
              <a:t>(М</a:t>
            </a:r>
            <a:r>
              <a:rPr lang="ru-RU" altLang="x-none" sz="3600" baseline="-25000" dirty="0">
                <a:ea typeface="Times New Roman" charset="0"/>
                <a:cs typeface="Times New Roman" charset="0"/>
                <a:sym typeface="Symbol" charset="2"/>
              </a:rPr>
              <a:t>ГТ</a:t>
            </a:r>
            <a:r>
              <a:rPr lang="ru-RU" altLang="x-none" sz="3600" dirty="0">
                <a:ea typeface="Times New Roman" charset="0"/>
                <a:cs typeface="Times New Roman" charset="0"/>
                <a:sym typeface="Symbol" charset="2"/>
              </a:rPr>
              <a:t>)</a:t>
            </a:r>
            <a:r>
              <a:rPr lang="ru-RU" altLang="x-none" sz="3600" baseline="30000" dirty="0">
                <a:ea typeface="Times New Roman" charset="0"/>
                <a:cs typeface="Times New Roman" charset="0"/>
                <a:sym typeface="Symbol" charset="2"/>
              </a:rPr>
              <a:t>2</a:t>
            </a:r>
            <a:r>
              <a:rPr lang="ru-RU" altLang="x-none" sz="3600" dirty="0">
                <a:sym typeface="Symbol" charset="2"/>
              </a:rPr>
              <a:t> = 3</a:t>
            </a:r>
            <a:r>
              <a:rPr lang="en-US" altLang="x-none" sz="3600" baseline="30000" dirty="0">
                <a:sym typeface="Symbol" charset="2"/>
              </a:rPr>
              <a:t>.</a:t>
            </a:r>
            <a:r>
              <a:rPr lang="ru-RU" altLang="x-none" sz="3600" dirty="0">
                <a:sym typeface="Symbol" charset="2"/>
              </a:rPr>
              <a:t>(</a:t>
            </a:r>
            <a:r>
              <a:rPr lang="en-US" altLang="x-none" sz="3600" i="1" dirty="0">
                <a:sym typeface="Symbol" charset="2"/>
              </a:rPr>
              <a:t>N</a:t>
            </a:r>
            <a:r>
              <a:rPr lang="en-US" altLang="x-none" sz="3600" dirty="0">
                <a:sym typeface="Symbol" charset="2"/>
              </a:rPr>
              <a:t> – </a:t>
            </a:r>
            <a:r>
              <a:rPr lang="en-US" altLang="x-none" sz="3600" i="1" dirty="0">
                <a:sym typeface="Symbol" charset="2"/>
              </a:rPr>
              <a:t>Z</a:t>
            </a:r>
            <a:r>
              <a:rPr lang="en-US" altLang="x-none" sz="3600" dirty="0">
                <a:sym typeface="Symbol" charset="2"/>
              </a:rPr>
              <a:t>)</a:t>
            </a:r>
            <a:r>
              <a:rPr lang="en-US" altLang="x-none" sz="3600" b="1" dirty="0">
                <a:sym typeface="Symbol" charset="2"/>
              </a:rPr>
              <a:t> </a:t>
            </a:r>
            <a:endParaRPr lang="en-US" altLang="x-none" sz="3600" b="1" dirty="0" smtClean="0">
              <a:sym typeface="Symbol" charset="2"/>
            </a:endParaRPr>
          </a:p>
          <a:p>
            <a:pPr algn="ctr"/>
            <a:endParaRPr lang="en-US" altLang="x-none" sz="3600" b="1" dirty="0">
              <a:sym typeface="Symbol" charset="2"/>
            </a:endParaRPr>
          </a:p>
          <a:p>
            <a:pPr algn="ctr"/>
            <a:r>
              <a:rPr lang="ru-RU" altLang="x-none" sz="3600" b="1" dirty="0">
                <a:sym typeface="Symbol" charset="2"/>
              </a:rPr>
              <a:t>Правило сумм для </a:t>
            </a:r>
            <a:r>
              <a:rPr lang="ru-RU" altLang="x-none" sz="3600" b="1" dirty="0" smtClean="0">
                <a:sym typeface="Symbol" charset="2"/>
              </a:rPr>
              <a:t>фермиевских </a:t>
            </a:r>
            <a:r>
              <a:rPr lang="ru-RU" altLang="x-none" sz="3600" b="1" dirty="0">
                <a:sym typeface="Symbol" charset="2"/>
              </a:rPr>
              <a:t>возбуждений:</a:t>
            </a:r>
            <a:r>
              <a:rPr lang="en-US" altLang="x-none" sz="3600" b="1" dirty="0">
                <a:sym typeface="Symbol" charset="2"/>
              </a:rPr>
              <a:t>  </a:t>
            </a:r>
          </a:p>
          <a:p>
            <a:pPr algn="ctr"/>
            <a:endParaRPr lang="en-US" altLang="x-none" sz="3600" b="1" dirty="0">
              <a:ea typeface="Times New Roman" charset="0"/>
              <a:cs typeface="Times New Roman" charset="0"/>
              <a:sym typeface="Symbol" charset="2"/>
            </a:endParaRPr>
          </a:p>
          <a:p>
            <a:pPr algn="ctr"/>
            <a:r>
              <a:rPr lang="el-GR" altLang="x-none" sz="3600" dirty="0">
                <a:ea typeface="Times New Roman" charset="0"/>
                <a:cs typeface="Times New Roman" charset="0"/>
                <a:sym typeface="Symbol" charset="2"/>
              </a:rPr>
              <a:t>Σ</a:t>
            </a:r>
            <a:r>
              <a:rPr lang="ru-RU" altLang="x-none" sz="3600" dirty="0">
                <a:ea typeface="Times New Roman" charset="0"/>
                <a:cs typeface="Times New Roman" charset="0"/>
                <a:sym typeface="Symbol" charset="2"/>
              </a:rPr>
              <a:t> (М</a:t>
            </a:r>
            <a:r>
              <a:rPr lang="ru-RU" altLang="x-none" sz="3600" baseline="-25000" dirty="0">
                <a:ea typeface="Times New Roman" charset="0"/>
                <a:cs typeface="Times New Roman" charset="0"/>
                <a:sym typeface="Symbol" charset="2"/>
              </a:rPr>
              <a:t>ГТ</a:t>
            </a:r>
            <a:r>
              <a:rPr lang="ru-RU" altLang="x-none" sz="3600" dirty="0">
                <a:ea typeface="Times New Roman" charset="0"/>
                <a:cs typeface="Times New Roman" charset="0"/>
                <a:sym typeface="Symbol" charset="2"/>
              </a:rPr>
              <a:t>)</a:t>
            </a:r>
            <a:r>
              <a:rPr lang="ru-RU" altLang="x-none" sz="3600" baseline="30000" dirty="0">
                <a:ea typeface="Times New Roman" charset="0"/>
                <a:cs typeface="Times New Roman" charset="0"/>
                <a:sym typeface="Symbol" charset="2"/>
              </a:rPr>
              <a:t>2</a:t>
            </a:r>
            <a:r>
              <a:rPr lang="ru-RU" altLang="x-none" sz="3600" dirty="0">
                <a:sym typeface="Symbol" charset="2"/>
              </a:rPr>
              <a:t> = </a:t>
            </a:r>
            <a:r>
              <a:rPr lang="en-US" altLang="x-none" sz="3600" i="1" dirty="0" smtClean="0">
                <a:sym typeface="Symbol" charset="2"/>
              </a:rPr>
              <a:t>N</a:t>
            </a:r>
            <a:r>
              <a:rPr lang="en-US" altLang="x-none" sz="3600" dirty="0" smtClean="0">
                <a:sym typeface="Symbol" charset="2"/>
              </a:rPr>
              <a:t> </a:t>
            </a:r>
            <a:r>
              <a:rPr lang="en-US" altLang="x-none" sz="3600" dirty="0">
                <a:sym typeface="Symbol" charset="2"/>
              </a:rPr>
              <a:t>– </a:t>
            </a:r>
            <a:r>
              <a:rPr lang="en-US" altLang="x-none" sz="3600" i="1" dirty="0" smtClean="0">
                <a:sym typeface="Symbol" charset="2"/>
              </a:rPr>
              <a:t>Z</a:t>
            </a:r>
            <a:endParaRPr lang="en-US" altLang="x-none" sz="3600" b="1" dirty="0">
              <a:sym typeface="Symbol" charset="2"/>
            </a:endParaRPr>
          </a:p>
          <a:p>
            <a:pPr algn="ctr"/>
            <a:endParaRPr lang="en-US" altLang="x-none" sz="3600" b="1" dirty="0" smtClean="0">
              <a:sym typeface="Symbol" charset="2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en-US" sz="3600" b="1" dirty="0" smtClean="0"/>
                <a:t>QUENCHING-EFFECT</a:t>
              </a:r>
              <a:endParaRPr lang="ru-RU" altLang="x-none" sz="3600" b="1" dirty="0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  <p:graphicFrame>
        <p:nvGraphicFramePr>
          <p:cNvPr id="14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7336489"/>
              </p:ext>
            </p:extLst>
          </p:nvPr>
        </p:nvGraphicFramePr>
        <p:xfrm>
          <a:off x="884560" y="871516"/>
          <a:ext cx="10282201" cy="48381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8" name="Точечный рисунок" r:id="rId4" imgW="7857143" imgH="4247619" progId="Paint.Picture">
                  <p:embed/>
                </p:oleObj>
              </mc:Choice>
              <mc:Fallback>
                <p:oleObj name="Точечный рисунок" r:id="rId4" imgW="7857143" imgH="4247619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4560" y="871516"/>
                        <a:ext cx="10282201" cy="4838174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-140677" y="5784124"/>
            <a:ext cx="123949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x-none" sz="2700" b="1" dirty="0"/>
              <a:t>Экспериментальные данные о полной силе ГТ – </a:t>
            </a:r>
            <a:r>
              <a:rPr lang="ru-RU" altLang="x-none" sz="2700" b="1" dirty="0" smtClean="0"/>
              <a:t>переходов</a:t>
            </a:r>
            <a:endParaRPr lang="en-US" altLang="x-none" sz="2700" b="1" dirty="0" smtClean="0"/>
          </a:p>
          <a:p>
            <a:pPr algn="ctr"/>
            <a:r>
              <a:rPr lang="ru-RU" altLang="x-none" sz="2700" b="1" dirty="0" smtClean="0"/>
              <a:t> </a:t>
            </a:r>
            <a:r>
              <a:rPr lang="ru-RU" altLang="x-none" sz="2700" b="1" dirty="0"/>
              <a:t>(в % к правилу сумм 3(</a:t>
            </a:r>
            <a:r>
              <a:rPr lang="en-US" altLang="x-none" sz="2700" b="1" i="1" dirty="0"/>
              <a:t>N</a:t>
            </a:r>
            <a:r>
              <a:rPr lang="ru-RU" altLang="x-none" sz="2700" b="1" i="1" dirty="0"/>
              <a:t>-</a:t>
            </a:r>
            <a:r>
              <a:rPr lang="en-US" altLang="x-none" sz="2700" b="1" i="1" dirty="0"/>
              <a:t>Z</a:t>
            </a:r>
            <a:r>
              <a:rPr lang="ru-RU" altLang="x-none" sz="2700" b="1" dirty="0"/>
              <a:t>)), полученной из экспериментов в (</a:t>
            </a:r>
            <a:r>
              <a:rPr lang="en-US" altLang="x-none" sz="2700" b="1" i="1" dirty="0"/>
              <a:t>p</a:t>
            </a:r>
            <a:r>
              <a:rPr lang="ru-RU" altLang="x-none" sz="2700" b="1" i="1" dirty="0"/>
              <a:t>,</a:t>
            </a:r>
            <a:r>
              <a:rPr lang="en-US" altLang="x-none" sz="2700" b="1" i="1" dirty="0"/>
              <a:t>n</a:t>
            </a:r>
            <a:r>
              <a:rPr lang="ru-RU" altLang="x-none" sz="2700" b="1" dirty="0"/>
              <a:t>) -реакциях. </a:t>
            </a:r>
            <a:endParaRPr lang="ru-RU" altLang="x-none" sz="2700" b="1" dirty="0"/>
          </a:p>
        </p:txBody>
      </p:sp>
    </p:spTree>
    <p:extLst>
      <p:ext uri="{BB962C8B-B14F-4D97-AF65-F5344CB8AC3E}">
        <p14:creationId xmlns:p14="http://schemas.microsoft.com/office/powerpoint/2010/main" val="818822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-1"/>
            <a:ext cx="12192000" cy="597159"/>
          </a:xfrm>
          <a:prstGeom prst="rect">
            <a:avLst/>
          </a:prstGeom>
          <a:gradFill flip="none" rotWithShape="1">
            <a:gsLst>
              <a:gs pos="0">
                <a:schemeClr val="dk2">
                  <a:tint val="93000"/>
                  <a:satMod val="150000"/>
                  <a:shade val="98000"/>
                  <a:alpha val="80000"/>
                  <a:lumMod val="77000"/>
                </a:schemeClr>
              </a:gs>
              <a:gs pos="59000">
                <a:schemeClr val="dk2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dk2">
                  <a:shade val="63000"/>
                  <a:satMod val="120000"/>
                </a:schemeClr>
              </a:gs>
            </a:gsLst>
            <a:lin ang="0" scaled="1"/>
            <a:tileRect/>
          </a:gradFill>
          <a:ln>
            <a:solidFill>
              <a:schemeClr val="bg1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x-none" sz="28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</a:t>
            </a:r>
            <a:r>
              <a:rPr lang="en-US" altLang="x-none" sz="28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GERDA</a:t>
            </a:r>
            <a:endParaRPr lang="ru-RU" altLang="x-none" sz="2800" b="1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564572" y="6076989"/>
                <a:ext cx="3177408" cy="533864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lvl="0"/>
                <a14:m>
                  <m:oMath xmlns:m="http://schemas.openxmlformats.org/officeDocument/2006/math">
                    <m:sPre>
                      <m:sPrePr>
                        <m:ctrlPr>
                          <a:rPr lang="mr-IN" sz="2800" i="1" smtClean="0">
                            <a:latin typeface="Cambria Math" charset="0"/>
                          </a:rPr>
                        </m:ctrlPr>
                      </m:sPrePr>
                      <m:sub>
                        <m:r>
                          <a:rPr lang="en-US" sz="2800" i="1">
                            <a:latin typeface="Cambria Math" charset="0"/>
                          </a:rPr>
                          <m:t>32</m:t>
                        </m:r>
                      </m:sub>
                      <m:sup>
                        <m:r>
                          <a:rPr lang="en-US" sz="2800" i="1">
                            <a:latin typeface="Cambria Math" charset="0"/>
                          </a:rPr>
                          <m:t>76</m:t>
                        </m:r>
                      </m:sup>
                      <m:e>
                        <m:r>
                          <a:rPr lang="en-US" sz="2800" i="1">
                            <a:latin typeface="Cambria Math" charset="0"/>
                          </a:rPr>
                          <m:t>𝐺𝑒</m:t>
                        </m:r>
                        <m:r>
                          <a:rPr lang="en-US" sz="2800" i="1">
                            <a:latin typeface="Cambria Math" charset="0"/>
                          </a:rPr>
                          <m:t> → </m:t>
                        </m:r>
                      </m:e>
                    </m:sPre>
                    <m:sPre>
                      <m:sPrePr>
                        <m:ctrlPr>
                          <a:rPr lang="mr-IN" sz="2800" i="1">
                            <a:latin typeface="Cambria Math" charset="0"/>
                          </a:rPr>
                        </m:ctrlPr>
                      </m:sPrePr>
                      <m:sub>
                        <m:r>
                          <a:rPr lang="en-US" sz="2800" i="1">
                            <a:latin typeface="Cambria Math" charset="0"/>
                          </a:rPr>
                          <m:t>3</m:t>
                        </m:r>
                        <m:r>
                          <a:rPr lang="ru-RU" sz="2800" i="1">
                            <a:latin typeface="Cambria Math" charset="0"/>
                          </a:rPr>
                          <m:t>4</m:t>
                        </m:r>
                      </m:sub>
                      <m:sup>
                        <m:r>
                          <a:rPr lang="en-US" sz="2800" i="1">
                            <a:latin typeface="Cambria Math" charset="0"/>
                          </a:rPr>
                          <m:t>76</m:t>
                        </m:r>
                      </m:sup>
                      <m:e>
                        <m:r>
                          <a:rPr lang="en-US" sz="2800" i="1">
                            <a:latin typeface="Cambria Math" charset="0"/>
                          </a:rPr>
                          <m:t>𝑆𝑒</m:t>
                        </m:r>
                      </m:e>
                    </m:sPre>
                  </m:oMath>
                </a14:m>
                <a:r>
                  <a:rPr lang="ru-RU" sz="2800" dirty="0" smtClean="0"/>
                  <a:t> </a:t>
                </a:r>
                <a:r>
                  <a:rPr lang="en-US" sz="2800" dirty="0" smtClean="0"/>
                  <a:t>+ </a:t>
                </a:r>
                <a:r>
                  <a:rPr lang="en-US" sz="2800" dirty="0"/>
                  <a:t>2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lang="en-US" sz="2800" i="1">
                            <a:latin typeface="Cambria Math" charset="0"/>
                          </a:rPr>
                          <m:t>−</m:t>
                        </m:r>
                      </m:sup>
                    </m:sSup>
                    <m:r>
                      <a:rPr lang="en-US" sz="2800" b="0" i="1" smtClean="0">
                        <a:latin typeface="Cambria Math" charset="0"/>
                      </a:rPr>
                      <m:t> </m:t>
                    </m:r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4572" y="6076989"/>
                <a:ext cx="3177408" cy="533864"/>
              </a:xfrm>
              <a:prstGeom prst="rect">
                <a:avLst/>
              </a:prstGeom>
              <a:blipFill rotWithShape="0">
                <a:blip r:embed="rId2"/>
                <a:stretch>
                  <a:fillRect t="-9195" b="-3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3246" y="923495"/>
            <a:ext cx="8001350" cy="51533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8220286" y="6102586"/>
                <a:ext cx="3117520" cy="56188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ru-RU" sz="2800" i="1">
                              <a:latin typeface="Cambria Math" charset="0"/>
                            </a:rPr>
                            <m:t>0</m:t>
                          </m:r>
                          <m:r>
                            <a:rPr lang="ru-RU" sz="2800" i="1">
                              <a:latin typeface="Cambria Math" charset="0"/>
                            </a:rPr>
                            <m:t>𝜈𝛽𝛽</m:t>
                          </m:r>
                        </m:sub>
                      </m:sSub>
                      <m:r>
                        <a:rPr lang="en-US" sz="2800" b="0" i="1" smtClean="0">
                          <a:latin typeface="Cambria Math" charset="0"/>
                        </a:rPr>
                        <m:t>=2039 </m:t>
                      </m:r>
                      <m:r>
                        <a:rPr lang="ru-RU" sz="2800" b="0" i="1" smtClean="0">
                          <a:latin typeface="Cambria Math" charset="0"/>
                        </a:rPr>
                        <m:t>кэВ</m:t>
                      </m:r>
                      <m:r>
                        <a:rPr lang="en-US" sz="2800" b="0" i="1" smtClean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0286" y="6102586"/>
                <a:ext cx="3117520" cy="56188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Группа 11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ru-RU" altLang="x-none" sz="3600" b="1" dirty="0" smtClean="0"/>
                <a:t>ЭКСПЕРИМЕНТ </a:t>
              </a:r>
              <a:r>
                <a:rPr lang="en-US" altLang="x-none" sz="3600" b="1" dirty="0" smtClean="0"/>
                <a:t>GERDA</a:t>
              </a:r>
              <a:endParaRPr lang="ru-RU" altLang="x-none" sz="3600" b="1" dirty="0"/>
            </a:p>
          </p:txBody>
        </p:sp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1100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en-US" sz="3600" b="1" dirty="0" smtClean="0"/>
                <a:t>QUENCHING-EFFECT</a:t>
              </a:r>
              <a:endParaRPr lang="ru-RU" altLang="x-none" sz="3600" b="1" dirty="0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  <p:sp>
        <p:nvSpPr>
          <p:cNvPr id="13" name="Прямоугольник 12"/>
          <p:cNvSpPr/>
          <p:nvPr/>
        </p:nvSpPr>
        <p:spPr>
          <a:xfrm>
            <a:off x="354416" y="4577901"/>
            <a:ext cx="1153278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x-none" sz="3200" b="1" dirty="0" smtClean="0">
                <a:sym typeface="Symbol" charset="2"/>
              </a:rPr>
              <a:t>Для поля </a:t>
            </a:r>
            <a:r>
              <a:rPr lang="ru-RU" altLang="x-none" sz="3200" b="1" dirty="0" err="1" smtClean="0">
                <a:sym typeface="Symbol" charset="2"/>
              </a:rPr>
              <a:t>фермиевского</a:t>
            </a:r>
            <a:r>
              <a:rPr lang="ru-RU" altLang="x-none" sz="3200" b="1" dirty="0" smtClean="0">
                <a:sym typeface="Symbol" charset="2"/>
              </a:rPr>
              <a:t> типа</a:t>
            </a:r>
            <a:r>
              <a:rPr lang="en-US" altLang="x-none" sz="3200" b="1" dirty="0" smtClean="0">
                <a:sym typeface="Symbol" charset="2"/>
              </a:rPr>
              <a:t>:   </a:t>
            </a:r>
            <a:r>
              <a:rPr lang="en-US" altLang="x-none" sz="3200" i="1" dirty="0" err="1" smtClean="0">
                <a:sym typeface="Symbol" charset="2"/>
              </a:rPr>
              <a:t>e</a:t>
            </a:r>
            <a:r>
              <a:rPr lang="en-US" altLang="x-none" sz="3200" baseline="-25000" dirty="0" err="1" smtClean="0">
                <a:sym typeface="Symbol" charset="2"/>
              </a:rPr>
              <a:t>q</a:t>
            </a:r>
            <a:r>
              <a:rPr lang="en-US" altLang="x-none" sz="3200" baseline="-25000" dirty="0" smtClean="0">
                <a:sym typeface="Symbol" charset="2"/>
              </a:rPr>
              <a:t> </a:t>
            </a:r>
            <a:r>
              <a:rPr lang="en-US" altLang="x-none" sz="3200" dirty="0">
                <a:sym typeface="Symbol" charset="2"/>
              </a:rPr>
              <a:t>= </a:t>
            </a:r>
            <a:r>
              <a:rPr lang="en-US" altLang="x-none" sz="3200" i="1" dirty="0" err="1">
                <a:sym typeface="Symbol" charset="2"/>
              </a:rPr>
              <a:t>e</a:t>
            </a:r>
            <a:r>
              <a:rPr lang="en-US" altLang="x-none" sz="3200" baseline="-25000" dirty="0" err="1">
                <a:sym typeface="Symbol" charset="2"/>
              </a:rPr>
              <a:t>q</a:t>
            </a:r>
            <a:r>
              <a:rPr lang="en-US" altLang="x-none" sz="3200" dirty="0">
                <a:sym typeface="Symbol" charset="2"/>
              </a:rPr>
              <a:t>[</a:t>
            </a:r>
            <a:r>
              <a:rPr lang="el-GR" altLang="x-none" sz="3200" dirty="0">
                <a:ea typeface="Times New Roman" charset="0"/>
                <a:cs typeface="Times New Roman" charset="0"/>
                <a:sym typeface="Symbol" charset="2"/>
              </a:rPr>
              <a:t>τ</a:t>
            </a:r>
            <a:r>
              <a:rPr lang="en-US" altLang="x-none" sz="3200" dirty="0">
                <a:ea typeface="Times New Roman" charset="0"/>
                <a:cs typeface="Times New Roman" charset="0"/>
                <a:sym typeface="Symbol" charset="2"/>
              </a:rPr>
              <a:t>] </a:t>
            </a:r>
            <a:r>
              <a:rPr lang="en-US" altLang="x-none" sz="3200" dirty="0">
                <a:sym typeface="Symbol" charset="2"/>
              </a:rPr>
              <a:t>= </a:t>
            </a:r>
            <a:r>
              <a:rPr lang="en-US" altLang="x-none" sz="3200" dirty="0" smtClean="0">
                <a:sym typeface="Symbol" charset="2"/>
              </a:rPr>
              <a:t>1</a:t>
            </a:r>
          </a:p>
          <a:p>
            <a:endParaRPr lang="en-US" sz="3200" b="1" dirty="0">
              <a:sym typeface="Symbol" charset="2"/>
            </a:endParaRPr>
          </a:p>
          <a:p>
            <a:r>
              <a:rPr lang="ru-RU" sz="3200" b="1" dirty="0" smtClean="0">
                <a:sym typeface="Symbol" charset="2"/>
              </a:rPr>
              <a:t>Для поля гамов-</a:t>
            </a:r>
            <a:r>
              <a:rPr lang="ru-RU" sz="3200" b="1" dirty="0" err="1" smtClean="0">
                <a:sym typeface="Symbol" charset="2"/>
              </a:rPr>
              <a:t>теллеровского</a:t>
            </a:r>
            <a:r>
              <a:rPr lang="ru-RU" sz="3200" b="1" dirty="0" smtClean="0">
                <a:sym typeface="Symbol" charset="2"/>
              </a:rPr>
              <a:t> типа</a:t>
            </a:r>
            <a:r>
              <a:rPr lang="en-US" sz="3200" b="1" dirty="0" smtClean="0">
                <a:sym typeface="Symbol" charset="2"/>
              </a:rPr>
              <a:t>: </a:t>
            </a:r>
            <a:r>
              <a:rPr lang="en-US" altLang="x-none" sz="3200" i="1" dirty="0" err="1">
                <a:sym typeface="Symbol" charset="2"/>
              </a:rPr>
              <a:t>e</a:t>
            </a:r>
            <a:r>
              <a:rPr lang="en-US" altLang="x-none" sz="3200" baseline="-25000" dirty="0" err="1">
                <a:sym typeface="Symbol" charset="2"/>
              </a:rPr>
              <a:t>q</a:t>
            </a:r>
            <a:r>
              <a:rPr lang="en-US" altLang="x-none" sz="3200" dirty="0">
                <a:sym typeface="Symbol" charset="2"/>
              </a:rPr>
              <a:t> = </a:t>
            </a:r>
            <a:r>
              <a:rPr lang="en-US" altLang="x-none" sz="3200" i="1" dirty="0" err="1">
                <a:sym typeface="Symbol" charset="2"/>
              </a:rPr>
              <a:t>e</a:t>
            </a:r>
            <a:r>
              <a:rPr lang="en-US" altLang="x-none" sz="3200" baseline="-25000" dirty="0" err="1">
                <a:sym typeface="Symbol" charset="2"/>
              </a:rPr>
              <a:t>q</a:t>
            </a:r>
            <a:r>
              <a:rPr lang="en-US" altLang="x-none" sz="3200" dirty="0">
                <a:sym typeface="Symbol" charset="2"/>
              </a:rPr>
              <a:t>[</a:t>
            </a:r>
            <a:r>
              <a:rPr lang="el-GR" altLang="x-none" sz="3200" dirty="0" err="1">
                <a:ea typeface="Times New Roman" charset="0"/>
                <a:cs typeface="Times New Roman" charset="0"/>
                <a:sym typeface="Symbol" charset="2"/>
              </a:rPr>
              <a:t>σ</a:t>
            </a:r>
            <a:r>
              <a:rPr lang="el-GR" altLang="x-none" sz="3200" dirty="0" err="1">
                <a:sym typeface="Symbol" charset="2"/>
              </a:rPr>
              <a:t>τ</a:t>
            </a:r>
            <a:r>
              <a:rPr lang="en-US" altLang="x-none" sz="3200" dirty="0">
                <a:sym typeface="Symbol" charset="2"/>
              </a:rPr>
              <a:t>] = 1 – </a:t>
            </a:r>
            <a:r>
              <a:rPr lang="ru-RU" altLang="x-none" sz="3200" dirty="0">
                <a:sym typeface="Symbol" charset="2"/>
              </a:rPr>
              <a:t>2</a:t>
            </a:r>
            <a:r>
              <a:rPr lang="el-GR" altLang="x-none" sz="3200" dirty="0">
                <a:ea typeface="Times New Roman" charset="0"/>
                <a:cs typeface="Times New Roman" charset="0"/>
                <a:sym typeface="Symbol" charset="2"/>
              </a:rPr>
              <a:t>ζ</a:t>
            </a:r>
            <a:r>
              <a:rPr lang="en-US" altLang="x-none" sz="3200" baseline="-25000" dirty="0">
                <a:ea typeface="Times New Roman" charset="0"/>
                <a:cs typeface="Times New Roman" charset="0"/>
                <a:sym typeface="Symbol" charset="2"/>
              </a:rPr>
              <a:t>s</a:t>
            </a:r>
            <a:r>
              <a:rPr lang="ru-RU" altLang="x-none" sz="3200" dirty="0">
                <a:sym typeface="Symbol" charset="2"/>
              </a:rPr>
              <a:t> </a:t>
            </a:r>
            <a:r>
              <a:rPr lang="en-US" altLang="x-none" sz="3200" dirty="0">
                <a:sym typeface="Symbol" charset="2"/>
              </a:rPr>
              <a:t>, (</a:t>
            </a:r>
            <a:r>
              <a:rPr lang="el-GR" altLang="x-none" sz="3200" dirty="0">
                <a:ea typeface="Times New Roman" charset="0"/>
                <a:cs typeface="Times New Roman" charset="0"/>
                <a:sym typeface="Symbol" charset="2"/>
              </a:rPr>
              <a:t>ζ</a:t>
            </a:r>
            <a:r>
              <a:rPr lang="en-US" altLang="x-none" sz="3200" baseline="-25000" dirty="0">
                <a:ea typeface="Times New Roman" charset="0"/>
                <a:cs typeface="Times New Roman" charset="0"/>
                <a:sym typeface="Symbol" charset="2"/>
              </a:rPr>
              <a:t>s</a:t>
            </a:r>
            <a:r>
              <a:rPr lang="ru-RU" altLang="x-none" sz="3200" baseline="-25000" dirty="0">
                <a:ea typeface="Times New Roman" charset="0"/>
                <a:cs typeface="Times New Roman" charset="0"/>
                <a:sym typeface="Symbol" charset="2"/>
              </a:rPr>
              <a:t> </a:t>
            </a:r>
            <a:r>
              <a:rPr lang="en-US" altLang="x-none" sz="3200" dirty="0">
                <a:ea typeface="Times New Roman" charset="0"/>
                <a:cs typeface="Times New Roman" charset="0"/>
                <a:sym typeface="Symbol" charset="2"/>
              </a:rPr>
              <a:t>≤</a:t>
            </a:r>
            <a:r>
              <a:rPr lang="ru-RU" altLang="x-none" sz="3200" dirty="0">
                <a:ea typeface="Times New Roman" charset="0"/>
                <a:cs typeface="Times New Roman" charset="0"/>
                <a:sym typeface="Symbol" charset="2"/>
              </a:rPr>
              <a:t> 0.1)</a:t>
            </a:r>
            <a:r>
              <a:rPr lang="en-US" sz="3200" b="1" dirty="0" smtClean="0"/>
              <a:t> </a:t>
            </a:r>
            <a:endParaRPr lang="ru-RU" sz="3200" b="1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0" y="1610258"/>
            <a:ext cx="12534725" cy="3005647"/>
            <a:chOff x="96346" y="2613954"/>
            <a:chExt cx="9475000" cy="3005647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291114" y="2613954"/>
              <a:ext cx="9280232" cy="2554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altLang="x-none" sz="3200" b="1" dirty="0" smtClean="0">
                  <a:sym typeface="Symbol" charset="2"/>
                </a:rPr>
                <a:t>Недобор до теоретического значения 3(</a:t>
              </a:r>
              <a:r>
                <a:rPr lang="en-US" altLang="x-none" sz="3200" b="1" dirty="0" smtClean="0">
                  <a:sym typeface="Symbol" charset="2"/>
                </a:rPr>
                <a:t>N – Z) </a:t>
              </a:r>
              <a:r>
                <a:rPr lang="mr-IN" altLang="x-none" sz="3200" b="1" dirty="0" smtClean="0">
                  <a:sym typeface="Symbol" charset="2"/>
                </a:rPr>
                <a:t>–</a:t>
              </a:r>
              <a:r>
                <a:rPr lang="en-US" altLang="x-none" sz="3200" b="1" dirty="0" smtClean="0">
                  <a:sym typeface="Symbol" charset="2"/>
                </a:rPr>
                <a:t> Quenching effect</a:t>
              </a:r>
            </a:p>
            <a:p>
              <a:endParaRPr lang="en-US" altLang="x-none" sz="3200" b="1" dirty="0" smtClean="0">
                <a:sym typeface="Symbol" charset="2"/>
              </a:endParaRPr>
            </a:p>
            <a:p>
              <a:r>
                <a:rPr lang="ru-RU" altLang="x-none" sz="3200" b="1" dirty="0" smtClean="0">
                  <a:sym typeface="Symbol" charset="2"/>
                </a:rPr>
                <a:t>В </a:t>
              </a:r>
              <a:r>
                <a:rPr lang="ru-RU" altLang="x-none" sz="3200" b="1" dirty="0">
                  <a:sym typeface="Symbol" charset="2"/>
                </a:rPr>
                <a:t>ТКФС силовые функции нормируются как: </a:t>
              </a:r>
              <a:endParaRPr lang="en-US" altLang="x-none" sz="3200" b="1" dirty="0">
                <a:sym typeface="Symbol" charset="2"/>
              </a:endParaRPr>
            </a:p>
            <a:p>
              <a:endParaRPr lang="en-US" altLang="x-none" sz="3200" i="1" dirty="0" smtClean="0">
                <a:sym typeface="Symbol" charset="2"/>
              </a:endParaRPr>
            </a:p>
            <a:p>
              <a:r>
                <a:rPr lang="en-US" altLang="x-none" sz="3200" i="1" dirty="0" smtClean="0">
                  <a:sym typeface="Symbol" charset="2"/>
                </a:rPr>
                <a:t>I</a:t>
              </a:r>
              <a:r>
                <a:rPr lang="en-US" altLang="x-none" sz="3200" dirty="0" smtClean="0">
                  <a:sym typeface="Symbol" charset="2"/>
                </a:rPr>
                <a:t>(</a:t>
              </a:r>
              <a:r>
                <a:rPr lang="en-US" altLang="x-none" sz="3200" i="1" dirty="0" err="1" smtClean="0">
                  <a:sym typeface="Symbol" charset="2"/>
                </a:rPr>
                <a:t>E</a:t>
              </a:r>
              <a:r>
                <a:rPr lang="en-US" altLang="x-none" sz="3200" baseline="-25000" dirty="0" err="1" smtClean="0">
                  <a:sym typeface="Symbol" charset="2"/>
                </a:rPr>
                <a:t>max</a:t>
              </a:r>
              <a:r>
                <a:rPr lang="en-US" altLang="x-none" sz="3200" dirty="0">
                  <a:sym typeface="Symbol" charset="2"/>
                </a:rPr>
                <a:t>) = </a:t>
              </a:r>
              <a:endParaRPr lang="ru-RU" sz="3200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Прямоугольник 10"/>
                <p:cNvSpPr/>
                <p:nvPr/>
              </p:nvSpPr>
              <p:spPr>
                <a:xfrm>
                  <a:off x="96346" y="4042887"/>
                  <a:ext cx="6613549" cy="157671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limLoc m:val="undOvr"/>
                            <m:ctrlPr>
                              <a:rPr lang="ru-RU" sz="3200">
                                <a:latin typeface="Cambria Math" charset="0"/>
                              </a:rPr>
                            </m:ctrlPr>
                          </m:naryPr>
                          <m:sub>
                            <m:r>
                              <a:rPr lang="ru-RU" sz="3200" i="0">
                                <a:latin typeface="Cambria Math" charset="0"/>
                              </a:rPr>
                              <m:t>0</m:t>
                            </m:r>
                          </m:sub>
                          <m:sup>
                            <m:sSub>
                              <m:sSubPr>
                                <m:ctrlPr>
                                  <a:rPr lang="ru-RU" sz="32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ru-RU" sz="3200" i="1">
                                    <a:latin typeface="Cambria Math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ru-RU" sz="3200" i="1">
                                    <a:latin typeface="Cambria Math" charset="0"/>
                                  </a:rPr>
                                  <m:t>𝑚𝑎𝑥</m:t>
                                </m:r>
                              </m:sub>
                            </m:sSub>
                          </m:sup>
                          <m:e>
                            <m:d>
                              <m:dPr>
                                <m:begChr m:val=""/>
                                <m:ctrlPr>
                                  <a:rPr lang="ru-RU" sz="3200" i="1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ru-RU" sz="32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ru-RU" sz="3200" i="1">
                                        <a:latin typeface="Cambria Math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ru-RU" sz="3200" i="1">
                                        <a:latin typeface="Cambria Math" charset="0"/>
                                      </a:rPr>
                                      <m:t>𝛽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ru-RU" sz="3200" i="1">
                                        <a:latin typeface="Cambria Math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ru-RU" sz="3200" i="1">
                                        <a:latin typeface="Cambria Math" charset="0"/>
                                      </a:rPr>
                                      <m:t>𝐸</m:t>
                                    </m:r>
                                  </m:e>
                                </m:d>
                                <m:r>
                                  <a:rPr lang="ru-RU" sz="3200" i="1">
                                    <a:latin typeface="Cambria Math" charset="0"/>
                                  </a:rPr>
                                  <m:t>𝑑𝐸</m:t>
                                </m:r>
                                <m:r>
                                  <a:rPr lang="ru-RU" sz="3200" i="0">
                                    <a:latin typeface="Cambria Math" charset="0"/>
                                  </a:rPr>
                                  <m:t>= </m:t>
                                </m:r>
                                <m:sSubSup>
                                  <m:sSubSupPr>
                                    <m:ctrlPr>
                                      <a:rPr lang="ru-RU" sz="3200" i="1">
                                        <a:latin typeface="Cambria Math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ru-RU" sz="3200" i="1">
                                        <a:latin typeface="Cambria Math" charset="0"/>
                                      </a:rPr>
                                      <m:t>𝑒</m:t>
                                    </m:r>
                                  </m:e>
                                  <m:sub>
                                    <m:r>
                                      <a:rPr lang="ru-RU" sz="3200" i="1">
                                        <a:latin typeface="Cambria Math" charset="0"/>
                                      </a:rPr>
                                      <m:t>𝑞</m:t>
                                    </m:r>
                                  </m:sub>
                                  <m:sup>
                                    <m:r>
                                      <a:rPr lang="ru-RU" sz="3200" i="0">
                                        <a:latin typeface="Cambria Math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ru-RU" sz="3200" i="0">
                                    <a:latin typeface="Cambria Math" charset="0"/>
                                  </a:rPr>
                                  <m:t> ∙3(</m:t>
                                </m:r>
                                <m:r>
                                  <a:rPr lang="ru-RU" sz="3200" i="1">
                                    <a:latin typeface="Cambria Math" charset="0"/>
                                  </a:rPr>
                                  <m:t>𝑁</m:t>
                                </m:r>
                                <m:r>
                                  <a:rPr lang="ru-RU" sz="3200" i="0">
                                    <a:latin typeface="Cambria Math" charset="0"/>
                                  </a:rPr>
                                  <m:t> –</m:t>
                                </m:r>
                                <m:r>
                                  <a:rPr lang="ru-RU" sz="3200" i="1">
                                    <a:latin typeface="Cambria Math" charset="0"/>
                                  </a:rPr>
                                  <m:t>𝑍</m:t>
                                </m:r>
                              </m:e>
                            </m:d>
                          </m:e>
                        </m:nary>
                      </m:oMath>
                    </m:oMathPara>
                  </a14:m>
                  <a:endParaRPr lang="ru-RU" sz="3200" dirty="0"/>
                </a:p>
              </p:txBody>
            </p:sp>
          </mc:Choice>
          <mc:Fallback>
            <p:sp>
              <p:nvSpPr>
                <p:cNvPr id="11" name="Прямоугольник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346" y="4042887"/>
                  <a:ext cx="6613549" cy="1576714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9090571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548519" y="926308"/>
            <a:ext cx="11224381" cy="5869963"/>
            <a:chOff x="548519" y="926308"/>
            <a:chExt cx="11224381" cy="5869963"/>
          </a:xfrm>
        </p:grpSpPr>
        <p:grpSp>
          <p:nvGrpSpPr>
            <p:cNvPr id="71" name="Группа 70"/>
            <p:cNvGrpSpPr/>
            <p:nvPr/>
          </p:nvGrpSpPr>
          <p:grpSpPr>
            <a:xfrm>
              <a:off x="1008016" y="926308"/>
              <a:ext cx="10764884" cy="5618263"/>
              <a:chOff x="405840" y="599688"/>
              <a:chExt cx="10742482" cy="5748383"/>
            </a:xfrm>
          </p:grpSpPr>
          <p:cxnSp>
            <p:nvCxnSpPr>
              <p:cNvPr id="22" name="Прямая соединительная линия 21"/>
              <p:cNvCxnSpPr/>
              <p:nvPr/>
            </p:nvCxnSpPr>
            <p:spPr>
              <a:xfrm>
                <a:off x="11148322" y="823625"/>
                <a:ext cx="0" cy="508113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68" name="Группа 67"/>
              <p:cNvGrpSpPr/>
              <p:nvPr/>
            </p:nvGrpSpPr>
            <p:grpSpPr>
              <a:xfrm>
                <a:off x="405840" y="599688"/>
                <a:ext cx="10742482" cy="5748383"/>
                <a:chOff x="502851" y="816140"/>
                <a:chExt cx="10742482" cy="5748383"/>
              </a:xfrm>
            </p:grpSpPr>
            <p:grpSp>
              <p:nvGrpSpPr>
                <p:cNvPr id="54" name="Группа 53"/>
                <p:cNvGrpSpPr/>
                <p:nvPr/>
              </p:nvGrpSpPr>
              <p:grpSpPr>
                <a:xfrm>
                  <a:off x="502851" y="816140"/>
                  <a:ext cx="10742482" cy="5748383"/>
                  <a:chOff x="759027" y="887159"/>
                  <a:chExt cx="10742482" cy="5748383"/>
                </a:xfrm>
              </p:grpSpPr>
              <p:pic>
                <p:nvPicPr>
                  <p:cNvPr id="55" name="Рисунок 54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759027" y="887159"/>
                    <a:ext cx="10742482" cy="5748383"/>
                  </a:xfrm>
                  <a:prstGeom prst="rect">
                    <a:avLst/>
                  </a:prstGeom>
                </p:spPr>
              </p:pic>
              <p:grpSp>
                <p:nvGrpSpPr>
                  <p:cNvPr id="56" name="Группа 55"/>
                  <p:cNvGrpSpPr/>
                  <p:nvPr/>
                </p:nvGrpSpPr>
                <p:grpSpPr>
                  <a:xfrm>
                    <a:off x="2567124" y="1573643"/>
                    <a:ext cx="6331752" cy="2552650"/>
                    <a:chOff x="1333279" y="1553707"/>
                    <a:chExt cx="6331752" cy="2552650"/>
                  </a:xfrm>
                </p:grpSpPr>
                <p:sp>
                  <p:nvSpPr>
                    <p:cNvPr id="59" name="TextBox 58"/>
                    <p:cNvSpPr txBox="1"/>
                    <p:nvPr/>
                  </p:nvSpPr>
                  <p:spPr>
                    <a:xfrm>
                      <a:off x="5930973" y="1553707"/>
                      <a:ext cx="973394" cy="53533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IAS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60" name="TextBox 59"/>
                    <p:cNvSpPr txBox="1"/>
                    <p:nvPr/>
                  </p:nvSpPr>
                  <p:spPr>
                    <a:xfrm>
                      <a:off x="6691637" y="3049972"/>
                      <a:ext cx="973394" cy="535338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2800" b="1" dirty="0" smtClean="0">
                          <a:solidFill>
                            <a:srgbClr val="002060"/>
                          </a:solidFill>
                        </a:rPr>
                        <a:t>GTR</a:t>
                      </a:r>
                      <a:endParaRPr lang="ru-RU" sz="28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  <p:sp>
                  <p:nvSpPr>
                    <p:cNvPr id="61" name="TextBox 60"/>
                    <p:cNvSpPr txBox="1"/>
                    <p:nvPr/>
                  </p:nvSpPr>
                  <p:spPr>
                    <a:xfrm>
                      <a:off x="1333279" y="3319096"/>
                      <a:ext cx="2755725" cy="78726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rgbClr val="002060"/>
                          </a:solidFill>
                        </a:rPr>
                        <a:t>Дискретные уровни </a:t>
                      </a:r>
                    </a:p>
                    <a:p>
                      <a:pPr algn="ctr"/>
                      <a:r>
                        <a:rPr lang="ru-RU" sz="2200" b="1" dirty="0" smtClean="0">
                          <a:solidFill>
                            <a:srgbClr val="002060"/>
                          </a:solidFill>
                        </a:rPr>
                        <a:t>энергии </a:t>
                      </a:r>
                      <a:r>
                        <a:rPr lang="ru-RU" sz="2200" b="1" baseline="30000" dirty="0" smtClean="0">
                          <a:solidFill>
                            <a:srgbClr val="002060"/>
                          </a:solidFill>
                        </a:rPr>
                        <a:t>76</a:t>
                      </a:r>
                      <a:r>
                        <a:rPr lang="en-US" sz="2200" b="1" dirty="0" smtClean="0">
                          <a:solidFill>
                            <a:srgbClr val="002060"/>
                          </a:solidFill>
                        </a:rPr>
                        <a:t>As</a:t>
                      </a:r>
                      <a:r>
                        <a:rPr lang="ru-RU" sz="22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ru-RU" sz="2200" b="1" dirty="0">
                        <a:solidFill>
                          <a:srgbClr val="002060"/>
                        </a:solidFill>
                      </a:endParaRPr>
                    </a:p>
                  </p:txBody>
                </p:sp>
              </p:grpSp>
              <p:cxnSp>
                <p:nvCxnSpPr>
                  <p:cNvPr id="57" name="Прямая соединительная линия 56"/>
                  <p:cNvCxnSpPr/>
                  <p:nvPr/>
                </p:nvCxnSpPr>
                <p:spPr>
                  <a:xfrm>
                    <a:off x="6515603" y="1111096"/>
                    <a:ext cx="21936" cy="5070098"/>
                  </a:xfrm>
                  <a:prstGeom prst="line">
                    <a:avLst/>
                  </a:prstGeom>
                  <a:ln w="31750">
                    <a:solidFill>
                      <a:srgbClr val="FF00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8" name="TextBox 57"/>
                  <p:cNvSpPr txBox="1"/>
                  <p:nvPr/>
                </p:nvSpPr>
                <p:spPr>
                  <a:xfrm>
                    <a:off x="4167751" y="1455629"/>
                    <a:ext cx="2150501" cy="1133657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ru-RU" sz="2200" b="1" dirty="0" smtClean="0">
                        <a:solidFill>
                          <a:srgbClr val="FF0000"/>
                        </a:solidFill>
                      </a:rPr>
                      <a:t>Энергия вылета нейтрона</a:t>
                    </a:r>
                  </a:p>
                  <a:p>
                    <a:pPr algn="ctr"/>
                    <a:r>
                      <a:rPr lang="en-US" sz="2200" b="1" dirty="0" smtClean="0">
                        <a:solidFill>
                          <a:srgbClr val="FF0000"/>
                        </a:solidFill>
                      </a:rPr>
                      <a:t>7.3</a:t>
                    </a:r>
                    <a:r>
                      <a:rPr lang="ru-RU" sz="2200" b="1" dirty="0" smtClean="0">
                        <a:solidFill>
                          <a:srgbClr val="FF0000"/>
                        </a:solidFill>
                      </a:rPr>
                      <a:t>5</a:t>
                    </a:r>
                    <a:r>
                      <a:rPr lang="en-US" sz="2200" b="1" dirty="0" smtClean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ru-RU" sz="2200" b="1" dirty="0" smtClean="0">
                        <a:solidFill>
                          <a:srgbClr val="FF0000"/>
                        </a:solidFill>
                      </a:rPr>
                      <a:t>МэВ</a:t>
                    </a:r>
                    <a:endParaRPr lang="ru-RU" sz="2200" b="1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cxnSp>
              <p:nvCxnSpPr>
                <p:cNvPr id="62" name="Прямая соединительная линия 61"/>
                <p:cNvCxnSpPr/>
                <p:nvPr/>
              </p:nvCxnSpPr>
              <p:spPr>
                <a:xfrm>
                  <a:off x="6163945" y="5904204"/>
                  <a:ext cx="117419" cy="100200"/>
                </a:xfrm>
                <a:prstGeom prst="line">
                  <a:avLst/>
                </a:prstGeom>
                <a:ln w="158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Прямая соединительная линия 62"/>
                <p:cNvCxnSpPr/>
                <p:nvPr/>
              </p:nvCxnSpPr>
              <p:spPr>
                <a:xfrm>
                  <a:off x="6079472" y="5951503"/>
                  <a:ext cx="179956" cy="158672"/>
                </a:xfrm>
                <a:prstGeom prst="line">
                  <a:avLst/>
                </a:prstGeom>
                <a:ln w="158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единительная линия 63"/>
                <p:cNvCxnSpPr/>
                <p:nvPr/>
              </p:nvCxnSpPr>
              <p:spPr>
                <a:xfrm>
                  <a:off x="5958832" y="5961578"/>
                  <a:ext cx="180603" cy="148597"/>
                </a:xfrm>
                <a:prstGeom prst="line">
                  <a:avLst/>
                </a:prstGeom>
                <a:ln w="158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Прямая соединительная линия 64"/>
                <p:cNvCxnSpPr/>
                <p:nvPr/>
              </p:nvCxnSpPr>
              <p:spPr>
                <a:xfrm>
                  <a:off x="5897745" y="6004404"/>
                  <a:ext cx="127099" cy="105771"/>
                </a:xfrm>
                <a:prstGeom prst="line">
                  <a:avLst/>
                </a:prstGeom>
                <a:ln w="158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Прямая соединительная линия 65"/>
                <p:cNvCxnSpPr/>
                <p:nvPr/>
              </p:nvCxnSpPr>
              <p:spPr>
                <a:xfrm>
                  <a:off x="5747322" y="6028198"/>
                  <a:ext cx="119501" cy="93013"/>
                </a:xfrm>
                <a:prstGeom prst="line">
                  <a:avLst/>
                </a:prstGeom>
                <a:ln w="158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Прямая соединительная линия 66"/>
                <p:cNvCxnSpPr/>
                <p:nvPr/>
              </p:nvCxnSpPr>
              <p:spPr>
                <a:xfrm>
                  <a:off x="5669137" y="6057289"/>
                  <a:ext cx="60625" cy="59064"/>
                </a:xfrm>
                <a:prstGeom prst="line">
                  <a:avLst/>
                </a:prstGeom>
                <a:ln w="158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" name="TextBox 2"/>
            <p:cNvSpPr txBox="1"/>
            <p:nvPr/>
          </p:nvSpPr>
          <p:spPr>
            <a:xfrm>
              <a:off x="3805518" y="6426939"/>
              <a:ext cx="58899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Энергия возбуждённых уровней </a:t>
              </a:r>
              <a:r>
                <a:rPr lang="ru-RU" i="1" baseline="30000" dirty="0" smtClean="0">
                  <a:latin typeface="Times New Roman" charset="0"/>
                  <a:ea typeface="Times New Roman" charset="0"/>
                </a:rPr>
                <a:t>76</a:t>
              </a:r>
              <a:r>
                <a:rPr lang="en-US" i="1" dirty="0" smtClean="0">
                  <a:latin typeface="Times New Roman" charset="0"/>
                  <a:ea typeface="Times New Roman" charset="0"/>
                </a:rPr>
                <a:t>As</a:t>
              </a:r>
              <a:r>
                <a:rPr lang="en-US" i="1" dirty="0" smtClean="0"/>
                <a:t>,  </a:t>
              </a:r>
              <a:r>
                <a:rPr lang="ru-RU" dirty="0" smtClean="0"/>
                <a:t>МэВ </a:t>
              </a:r>
              <a:r>
                <a:rPr lang="en-US" dirty="0" smtClean="0"/>
                <a:t> </a:t>
              </a:r>
              <a:endParaRPr lang="ru-RU" dirty="0"/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96425" y="3209141"/>
              <a:ext cx="127352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ru-RU" smtClean="0"/>
                <a:t>События</a:t>
              </a:r>
              <a:endParaRPr lang="ru-RU" dirty="0"/>
            </a:p>
          </p:txBody>
        </p:sp>
      </p:grpSp>
      <p:sp>
        <p:nvSpPr>
          <p:cNvPr id="24" name="Rectangle 2"/>
          <p:cNvSpPr txBox="1">
            <a:spLocks noChangeArrowheads="1"/>
          </p:cNvSpPr>
          <p:nvPr/>
        </p:nvSpPr>
        <p:spPr>
          <a:xfrm>
            <a:off x="0" y="-1"/>
            <a:ext cx="12192000" cy="597159"/>
          </a:xfrm>
          <a:prstGeom prst="rect">
            <a:avLst/>
          </a:prstGeom>
          <a:gradFill flip="none" rotWithShape="1">
            <a:gsLst>
              <a:gs pos="0">
                <a:schemeClr val="dk2">
                  <a:tint val="93000"/>
                  <a:satMod val="150000"/>
                  <a:shade val="98000"/>
                  <a:alpha val="80000"/>
                  <a:lumMod val="77000"/>
                </a:schemeClr>
              </a:gs>
              <a:gs pos="59000">
                <a:schemeClr val="dk2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dk2">
                  <a:shade val="63000"/>
                  <a:satMod val="120000"/>
                </a:schemeClr>
              </a:gs>
            </a:gsLst>
            <a:lin ang="0" scaled="1"/>
            <a:tileRect/>
          </a:gradFill>
          <a:ln>
            <a:solidFill>
              <a:schemeClr val="bg1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x-none" sz="28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ЯДЕРНАЯ СИЛОВАЯ ФУНКЦИЯ</a:t>
            </a:r>
            <a:endParaRPr lang="ru-RU" altLang="x-none" sz="2800" b="1" dirty="0">
              <a:solidFill>
                <a:schemeClr val="bg1">
                  <a:lumMod val="8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9610004" y="1807957"/>
                <a:ext cx="176542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</a:rPr>
                          <m:t> </m:t>
                        </m:r>
                        <m:r>
                          <a:rPr lang="ru-RU" i="1">
                            <a:latin typeface="Cambria Math" charset="0"/>
                          </a:rPr>
                          <m:t>0</m:t>
                        </m:r>
                      </m:e>
                      <m:sup>
                        <m:r>
                          <a:rPr lang="ru-RU" i="1">
                            <a:latin typeface="Cambria Math" charset="0"/>
                          </a:rPr>
                          <m:t>0</m:t>
                        </m:r>
                      </m:sup>
                    </m:sSup>
                    <m:r>
                      <a:rPr lang="en-US" i="1">
                        <a:latin typeface="Cambria Math" charset="0"/>
                      </a:rPr>
                      <m:t>  </m:t>
                    </m:r>
                    <m:r>
                      <a:rPr lang="ru-RU" i="1">
                        <a:latin typeface="Cambria Math" charset="0"/>
                      </a:rPr>
                      <m:t>&lt; </m:t>
                    </m:r>
                    <m:r>
                      <a:rPr lang="ru-RU" i="1">
                        <a:latin typeface="Cambria Math" charset="0"/>
                      </a:rPr>
                      <m:t>𝜃</m:t>
                    </m:r>
                    <m:r>
                      <a:rPr lang="ru-RU" i="1">
                        <a:latin typeface="Cambria Math" charset="0"/>
                      </a:rPr>
                      <m:t>&lt;</m:t>
                    </m:r>
                    <m:sSup>
                      <m:sSupPr>
                        <m:ctrlPr>
                          <a:rPr lang="ru-RU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 charset="0"/>
                          </a:rPr>
                          <m:t>0,5</m:t>
                        </m:r>
                      </m:e>
                      <m:sup>
                        <m:r>
                          <a:rPr lang="ru-RU" i="1">
                            <a:latin typeface="Cambria Math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ru-RU" dirty="0"/>
                  <a:t> </a:t>
                </a: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0004" y="1807957"/>
                <a:ext cx="1765420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379" t="-98333" b="-12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9367408" y="1388910"/>
            <a:ext cx="21948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baseline="30000" dirty="0">
                <a:latin typeface="Times New Roman" charset="0"/>
                <a:ea typeface="Times New Roman" charset="0"/>
              </a:rPr>
              <a:t>76</a:t>
            </a:r>
            <a:r>
              <a:rPr lang="en-US" sz="2400" i="1" dirty="0">
                <a:latin typeface="Times New Roman" charset="0"/>
                <a:ea typeface="Times New Roman" charset="0"/>
              </a:rPr>
              <a:t>Ge</a:t>
            </a:r>
            <a:r>
              <a:rPr lang="ru-RU" sz="2400" i="1" dirty="0">
                <a:latin typeface="Times New Roman" charset="0"/>
                <a:ea typeface="Times New Roman" charset="0"/>
              </a:rPr>
              <a:t>(</a:t>
            </a:r>
            <a:r>
              <a:rPr lang="ru-RU" sz="2400" i="1" baseline="30000" dirty="0">
                <a:latin typeface="Times New Roman" charset="0"/>
                <a:ea typeface="Times New Roman" charset="0"/>
              </a:rPr>
              <a:t>3</a:t>
            </a:r>
            <a:r>
              <a:rPr lang="en-US" sz="2400" i="1" dirty="0">
                <a:latin typeface="Times New Roman" charset="0"/>
                <a:ea typeface="Times New Roman" charset="0"/>
              </a:rPr>
              <a:t>He</a:t>
            </a:r>
            <a:r>
              <a:rPr lang="ru-RU" sz="2400" i="1" dirty="0">
                <a:latin typeface="Times New Roman" charset="0"/>
                <a:ea typeface="Times New Roman" charset="0"/>
              </a:rPr>
              <a:t>,</a:t>
            </a:r>
            <a:r>
              <a:rPr lang="en-US" sz="2400" i="1" dirty="0">
                <a:latin typeface="Times New Roman" charset="0"/>
                <a:ea typeface="Times New Roman" charset="0"/>
              </a:rPr>
              <a:t>t</a:t>
            </a:r>
            <a:r>
              <a:rPr lang="ru-RU" sz="2400" i="1" dirty="0">
                <a:latin typeface="Times New Roman" charset="0"/>
                <a:ea typeface="Times New Roman" charset="0"/>
              </a:rPr>
              <a:t>)</a:t>
            </a:r>
            <a:r>
              <a:rPr lang="ru-RU" sz="2400" i="1" baseline="30000" dirty="0">
                <a:latin typeface="Times New Roman" charset="0"/>
                <a:ea typeface="Times New Roman" charset="0"/>
              </a:rPr>
              <a:t>76</a:t>
            </a:r>
            <a:r>
              <a:rPr lang="en-US" sz="2400" i="1" dirty="0">
                <a:latin typeface="Times New Roman" charset="0"/>
                <a:ea typeface="Times New Roman" charset="0"/>
              </a:rPr>
              <a:t>As</a:t>
            </a:r>
            <a:r>
              <a:rPr lang="ru-RU" sz="2400" i="1" dirty="0"/>
              <a:t> 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32" name="Скругленный прямоугольник 31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ru-RU" sz="3600" b="1" dirty="0" smtClean="0"/>
                <a:t>ЯДЕРНАЯ СИЛОВАЯ ФУНКЦИЯ</a:t>
              </a:r>
              <a:endParaRPr lang="ru-RU" altLang="x-none" sz="3600" b="1" dirty="0"/>
            </a:p>
          </p:txBody>
        </p:sp>
        <p:pic>
          <p:nvPicPr>
            <p:cNvPr id="33" name="Рисунок 3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368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432470" y="1314434"/>
                <a:ext cx="4416722" cy="4655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𝑡𝑜𝑡𝑎𝑙</m:t>
                          </m:r>
                        </m:sub>
                      </m:sSub>
                      <m:r>
                        <a:rPr lang="en-US" sz="2000" b="0" i="1" smtClean="0">
                          <a:latin typeface="Cambria Math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000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</m:sub>
                      </m:sSub>
                      <m:r>
                        <a:rPr lang="en-US" sz="2000" b="0" i="1" smtClean="0">
                          <a:latin typeface="Cambria Math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eqArr>
                            <m:eqArrPr>
                              <m:ctrlPr>
                                <a:rPr lang="en-US" sz="2000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𝑑𝑖𝑠</m:t>
                              </m:r>
                              <m:r>
                                <a:rPr lang="ru-RU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с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𝑟𝑒𝑡𝑒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𝑙𝑒𝑣𝑒𝑙𝑠</m:t>
                              </m:r>
                            </m:e>
                          </m:eqArr>
                        </m:sub>
                      </m:sSub>
                      <m:r>
                        <a:rPr lang="en-US" sz="2000" i="1">
                          <a:latin typeface="Cambria Math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000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𝜐</m:t>
                          </m:r>
                        </m:sub>
                      </m:sSub>
                      <m:r>
                        <a:rPr lang="en-US" sz="2000" i="1">
                          <a:latin typeface="Cambria Math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𝑟𝑒𝑠𝑜𝑛𝑎𝑛𝑐𝑒𝑠</m:t>
                          </m:r>
                        </m:sub>
                      </m:sSub>
                    </m:oMath>
                  </m:oMathPara>
                </a14:m>
                <a:endParaRPr lang="ru-RU" sz="2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2470" y="1314434"/>
                <a:ext cx="4416722" cy="465577"/>
              </a:xfrm>
              <a:prstGeom prst="rect">
                <a:avLst/>
              </a:prstGeom>
              <a:blipFill rotWithShape="0">
                <a:blip r:embed="rId2"/>
                <a:stretch>
                  <a:fillRect l="-276" t="-48684" b="-592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309761" y="1950042"/>
                <a:ext cx="8966108" cy="1070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eqArr>
                            <m:eqArrPr>
                              <m:ctrlPr>
                                <a:rPr lang="en-US" sz="2400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𝑑𝑖𝑠</m:t>
                              </m:r>
                              <m:r>
                                <a:rPr lang="ru-R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с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𝑟𝑒𝑡𝑒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𝑙𝑒𝑣𝑒𝑙𝑠</m:t>
                              </m:r>
                            </m:e>
                          </m:eqAr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𝜐</m:t>
                              </m:r>
                            </m:sub>
                          </m:sSub>
                        </m:e>
                      </m:d>
                      <m:r>
                        <a:rPr lang="ru-RU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ru-RU" sz="2400" b="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US" sz="2400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𝐹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𝑐𝑜𝑠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US" sz="2400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  <m:d>
                                    <m:dPr>
                                      <m:ctrlPr>
                                        <a:rPr lang="en-US" sz="2400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𝐹</m:t>
                                      </m:r>
                                    </m:e>
                                  </m:d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2400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2400" i="1">
                                              <a:latin typeface="Cambria Math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US" sz="2400" i="1">
                                                  <a:latin typeface="Cambria Math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𝐴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US" sz="2400" i="1">
                                                  <a:latin typeface="Cambria Math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𝑔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4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𝑉</m:t>
                                              </m:r>
                                            </m:sub>
                                          </m:sSub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  <m:d>
                                    <m:dPr>
                                      <m:ctrlPr>
                                        <a:rPr lang="en-US" sz="2400" i="1">
                                          <a:latin typeface="Cambria Math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𝐺𝑇</m:t>
                                      </m:r>
                                    </m:e>
                                  </m:d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9761" y="1950042"/>
                <a:ext cx="8966108" cy="10709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22434" y="1306984"/>
                <a:ext cx="3164188" cy="347018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charset="0"/>
                          </a:rPr>
                          <m:t> </m:t>
                        </m:r>
                        <m:r>
                          <a:rPr lang="en-US" sz="2200" i="1">
                            <a:latin typeface="Cambria Math" charset="0"/>
                          </a:rPr>
                          <m:t>𝜈</m:t>
                        </m:r>
                      </m:e>
                      <m:sub>
                        <m:r>
                          <a:rPr lang="en-US" sz="2200" i="1">
                            <a:latin typeface="Cambria Math" charset="0"/>
                          </a:rPr>
                          <m:t>𝑒</m:t>
                        </m:r>
                        <m:r>
                          <a:rPr lang="en-US" sz="2200" i="1">
                            <a:latin typeface="Cambria Math" charset="0"/>
                          </a:rPr>
                          <m:t> </m:t>
                        </m:r>
                        <m:r>
                          <a:rPr lang="en-US" sz="2200" b="0" i="1" smtClean="0">
                            <a:latin typeface="Cambria Math" charset="0"/>
                          </a:rPr>
                          <m:t>𝑠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𝑜𝑙𝑎𝑟</m:t>
                        </m:r>
                      </m:sub>
                    </m:sSub>
                    <m:r>
                      <a:rPr lang="en-US" sz="2200" i="1">
                        <a:latin typeface="Cambria Math" charset="0"/>
                      </a:rPr>
                      <m:t>+ </m:t>
                    </m:r>
                    <m:sPre>
                      <m:sPrePr>
                        <m:ctrlPr>
                          <a:rPr lang="mr-IN" sz="2200" i="1">
                            <a:latin typeface="Cambria Math" charset="0"/>
                          </a:rPr>
                        </m:ctrlPr>
                      </m:sPrePr>
                      <m:sub>
                        <m:r>
                          <a:rPr lang="en-US" sz="2200" i="1">
                            <a:latin typeface="Cambria Math" charset="0"/>
                          </a:rPr>
                          <m:t>32</m:t>
                        </m:r>
                      </m:sub>
                      <m:sup>
                        <m:r>
                          <a:rPr lang="en-US" sz="2200" i="1">
                            <a:latin typeface="Cambria Math" charset="0"/>
                          </a:rPr>
                          <m:t>76</m:t>
                        </m:r>
                      </m:sup>
                      <m:e>
                        <m:r>
                          <a:rPr lang="en-US" sz="2200" i="1">
                            <a:latin typeface="Cambria Math" charset="0"/>
                          </a:rPr>
                          <m:t>𝐺𝑒</m:t>
                        </m:r>
                        <m:r>
                          <a:rPr lang="en-US" sz="2200" i="1">
                            <a:latin typeface="Cambria Math" charset="0"/>
                          </a:rPr>
                          <m:t> →</m:t>
                        </m:r>
                        <m:sPre>
                          <m:sPrePr>
                            <m:ctrlPr>
                              <a:rPr lang="mr-IN" sz="2200" i="1">
                                <a:latin typeface="Cambria Math" charset="0"/>
                              </a:rPr>
                            </m:ctrlPr>
                          </m:sPrePr>
                          <m:sub>
                            <m:r>
                              <a:rPr lang="en-US" sz="2200" i="1">
                                <a:latin typeface="Cambria Math" charset="0"/>
                              </a:rPr>
                              <m:t>33</m:t>
                            </m:r>
                          </m:sub>
                          <m:sup>
                            <m:r>
                              <a:rPr lang="en-US" sz="2200" i="1">
                                <a:latin typeface="Cambria Math" charset="0"/>
                              </a:rPr>
                              <m:t>76</m:t>
                            </m:r>
                          </m:sup>
                          <m:e>
                            <m:r>
                              <a:rPr lang="en-US" sz="2200" i="1">
                                <a:latin typeface="Cambria Math" charset="0"/>
                              </a:rPr>
                              <m:t>𝐴</m:t>
                            </m:r>
                            <m:r>
                              <a:rPr lang="en-US" sz="2200" b="0" i="1" smtClean="0">
                                <a:latin typeface="Cambria Math" charset="0"/>
                              </a:rPr>
                              <m:t>𝑠</m:t>
                            </m:r>
                            <m:r>
                              <a:rPr lang="en-US" sz="2200" b="0" i="1" baseline="30000" smtClean="0">
                                <a:latin typeface="Cambria Math" charset="0"/>
                              </a:rPr>
                              <m:t>∗</m:t>
                            </m:r>
                            <m:r>
                              <a:rPr lang="en-US" sz="2200" i="1">
                                <a:latin typeface="Cambria Math" charset="0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sz="22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i="1">
                                    <a:latin typeface="Cambria Math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200" i="1">
                                    <a:latin typeface="Cambria Math" charset="0"/>
                                  </a:rPr>
                                  <m:t>−</m:t>
                                </m:r>
                              </m:sup>
                            </m:sSup>
                            <m:r>
                              <a:rPr lang="en-US" sz="2200" i="1" baseline="30000">
                                <a:latin typeface="Cambria Math" charset="0"/>
                              </a:rPr>
                              <m:t> </m:t>
                            </m:r>
                          </m:e>
                        </m:sPre>
                      </m:e>
                    </m:sPre>
                  </m:oMath>
                </a14:m>
                <a:r>
                  <a:rPr lang="en-US" sz="2200" dirty="0"/>
                  <a:t> </a:t>
                </a:r>
                <a:endParaRPr lang="ru-RU" sz="22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434" y="1306984"/>
                <a:ext cx="3164188" cy="347018"/>
              </a:xfrm>
              <a:prstGeom prst="rect">
                <a:avLst/>
              </a:prstGeom>
              <a:blipFill rotWithShape="0">
                <a:blip r:embed="rId4"/>
                <a:stretch>
                  <a:fillRect l="-4415" t="-128814" r="-14395" b="-166102"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Прямоугольник 9"/>
              <p:cNvSpPr/>
              <p:nvPr/>
            </p:nvSpPr>
            <p:spPr>
              <a:xfrm>
                <a:off x="2056071" y="2856634"/>
                <a:ext cx="8987204" cy="122174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𝑟𝑒𝑠𝑜𝑛𝑎𝑛𝑐𝑒𝑠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sz="2400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𝜈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2400" i="1">
                          <a:latin typeface="Cambria Math" charset="0"/>
                        </a:rPr>
                        <m:t>=</m:t>
                      </m:r>
                      <m:nary>
                        <m:naryPr>
                          <m:limLoc m:val="undOvr"/>
                          <m:ctrlPr>
                            <a:rPr lang="is-IS" sz="2400" i="1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ru-RU" sz="2400" i="1">
                              <a:latin typeface="Cambria Math" charset="0"/>
                            </a:rPr>
                            <m:t>0</m:t>
                          </m:r>
                        </m:sub>
                        <m:sup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func>
                                <m:funcPr>
                                  <m:ctrlPr>
                                    <a:rPr lang="en-US" sz="2400" b="0" i="1" smtClean="0">
                                      <a:latin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charset="0"/>
                                    </a:rPr>
                                    <m:t>min</m:t>
                                  </m:r>
                                </m:fName>
                                <m:e>
                                  <m:r>
                                    <a:rPr lang="en-US" sz="2400" b="0" i="1" smtClean="0">
                                      <a:latin typeface="Cambria Math" charset="0"/>
                                    </a:rPr>
                                    <m:t>(</m:t>
                                  </m:r>
                                </m:e>
                              </m:func>
                              <m:r>
                                <a:rPr lang="en-US" sz="2400" i="1">
                                  <a:latin typeface="Cambria Math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𝜈</m:t>
                              </m:r>
                            </m:sub>
                          </m:sSub>
                          <m:r>
                            <a:rPr lang="en-US" sz="2400" i="1">
                              <a:latin typeface="Cambria Math" charset="0"/>
                            </a:rPr>
                            <m:t>−</m:t>
                          </m:r>
                          <m:r>
                            <a:rPr lang="en-US" sz="2400" i="1">
                              <a:latin typeface="Cambria Math" charset="0"/>
                            </a:rPr>
                            <m:t>𝑄</m:t>
                          </m:r>
                          <m:r>
                            <a:rPr lang="ru-RU" sz="2400" b="0" i="1" baseline="-25000" smtClean="0">
                              <a:latin typeface="Cambria Math" charset="0"/>
                            </a:rPr>
                            <m:t>ЕС</m:t>
                          </m:r>
                          <m:r>
                            <a:rPr lang="en-US" sz="2400" b="0" i="1" smtClean="0">
                              <a:latin typeface="Cambria Math" charset="0"/>
                            </a:rPr>
                            <m:t>;  </m:t>
                          </m:r>
                          <m:r>
                            <a:rPr lang="en-US" sz="2400" b="0" i="1" smtClean="0">
                              <a:latin typeface="Cambria Math" charset="0"/>
                            </a:rPr>
                            <m:t>𝐸𝑠𝑒𝑝</m:t>
                          </m:r>
                          <m:r>
                            <a:rPr lang="en-US" sz="2400" b="0" i="1" smtClean="0">
                              <a:latin typeface="Cambria Math" charset="0"/>
                            </a:rPr>
                            <m:t>)</m:t>
                          </m:r>
                        </m:sup>
                        <m:e>
                          <m:f>
                            <m:fPr>
                              <m:ctrlPr>
                                <a:rPr lang="mr-IN" sz="2400" i="1">
                                  <a:latin typeface="Cambria Math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400" i="1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𝐹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bSup>
                              <m:sSup>
                                <m:sSupPr>
                                  <m:ctrlPr>
                                    <a:rPr lang="en-US" sz="24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𝑐𝑜𝑠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charset="0"/>
                                    </a:rPr>
                                    <m:t>𝑐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𝛽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i="1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charset="0"/>
                                </a:rPr>
                                <m:t>𝐸</m:t>
                              </m:r>
                            </m:e>
                          </m:d>
                          <m:r>
                            <a:rPr lang="en-US" sz="2400" i="1">
                              <a:latin typeface="Cambria Math" charset="0"/>
                            </a:rPr>
                            <m:t>𝑑𝐸</m:t>
                          </m:r>
                        </m:e>
                      </m:nary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0" name="Прямоугольник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6071" y="2856634"/>
                <a:ext cx="8987204" cy="122174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157667" y="4232529"/>
                <a:ext cx="10470388" cy="22740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US" sz="2000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ru-RU" sz="2000" i="1">
                              <a:latin typeface="Cambria Math" charset="0"/>
                              <a:ea typeface="Cambria Math" panose="02040503050406030204" pitchFamily="18" charset="0"/>
                            </a:rPr>
                            <m:t> (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ru-RU" sz="2000" i="1">
                          <a:latin typeface="Cambria Math" charset="0"/>
                          <a:ea typeface="Cambria Math" panose="02040503050406030204" pitchFamily="18" charset="0"/>
                        </a:rPr>
                        <m:t>) – импульс </m:t>
                      </m:r>
                      <m:d>
                        <m:dPr>
                          <m:ctrlPr>
                            <a:rPr lang="ru-RU" sz="2000" i="1">
                              <a:latin typeface="Cambria Math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ru-RU" sz="2000" i="1">
                              <a:latin typeface="Cambria Math" charset="0"/>
                              <a:ea typeface="Cambria Math" panose="02040503050406030204" pitchFamily="18" charset="0"/>
                            </a:rPr>
                            <m:t>энергия</m:t>
                          </m:r>
                        </m:e>
                      </m:d>
                      <m:r>
                        <a:rPr lang="ru-RU" sz="2000" i="1">
                          <a:latin typeface="Cambria Math" charset="0"/>
                          <a:ea typeface="Cambria Math" panose="02040503050406030204" pitchFamily="18" charset="0"/>
                        </a:rPr>
                        <m:t>вылетающего электрона</m:t>
                      </m:r>
                    </m:oMath>
                  </m:oMathPara>
                </a14:m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𝑍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000" i="1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функция Ферми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𝐹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𝐺𝑇</m:t>
                        </m:r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матричные элементы фермиевских и </a:t>
                </a:r>
              </a:p>
              <a:p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гамов-теллеровских</a:t>
                </a:r>
                <a:r>
                  <a:rPr lang="ru-RU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переходов на возбуждённые уровни </a:t>
                </a:r>
                <a:r>
                  <a:rPr lang="ru-RU" sz="20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76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As</a:t>
                </a:r>
                <a:endPara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2000" b="0" dirty="0" smtClean="0">
                  <a:latin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charset="0"/>
                          </a:rPr>
                          <m:t>𝑆</m:t>
                        </m:r>
                      </m:e>
                      <m:sub>
                        <m:r>
                          <a:rPr 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𝛽</m:t>
                        </m:r>
                      </m:sub>
                    </m:sSub>
                    <m:d>
                      <m:dPr>
                        <m:ctrlPr>
                          <a:rPr lang="en-US" sz="20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sz="20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ядерная силовая функция</a:t>
                </a:r>
                <a:endParaRPr lang="en-US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000" i="1">
                        <a:latin typeface="Cambria Math" charset="0"/>
                      </a:rPr>
                      <m:t>𝐸</m:t>
                    </m:r>
                    <m:r>
                      <a:rPr lang="en-US" sz="2000" i="1" baseline="-25000">
                        <a:latin typeface="Cambria Math" charset="0"/>
                      </a:rPr>
                      <m:t>𝑠𝑒𝑝</m:t>
                    </m:r>
                  </m:oMath>
                </a14:m>
                <a:r>
                  <a: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7.3 </a:t>
                </a:r>
                <a:r>
                  <a:rPr lang="ru-RU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МэВ – энергия вылета нейтрона</a:t>
                </a:r>
                <a:r>
                  <a:rPr lang="en-US" sz="2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charset="0"/>
                      </a:rPr>
                      <m:t>𝐸</m:t>
                    </m:r>
                    <m:r>
                      <a:rPr lang="en-US" sz="2000" i="1" baseline="-25000">
                        <a:latin typeface="Cambria Math" charset="0"/>
                      </a:rPr>
                      <m:t>𝑠𝑒𝑝</m:t>
                    </m:r>
                  </m:oMath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667" y="4232529"/>
                <a:ext cx="10470388" cy="2274084"/>
              </a:xfrm>
              <a:prstGeom prst="rect">
                <a:avLst/>
              </a:prstGeom>
              <a:blipFill rotWithShape="0">
                <a:blip r:embed="rId6"/>
                <a:stretch>
                  <a:fillRect l="-641" t="-17158" b="-40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009741" y="1261361"/>
                <a:ext cx="221197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( = 0,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b="0" i="1" smtClean="0">
                            <a:latin typeface="Cambria Math" charset="0"/>
                            <a:ea typeface="Cambria Math" panose="02040503050406030204" pitchFamily="18" charset="0"/>
                          </a:rPr>
                          <m:t>если</m:t>
                        </m:r>
                        <m:r>
                          <a:rPr lang="en-US" b="0" i="1" smtClean="0">
                            <a:latin typeface="Cambria Math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≤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charset="0"/>
                      </a:rPr>
                      <m:t>𝑄</m:t>
                    </m:r>
                    <m:r>
                      <a:rPr lang="ru-RU" i="1" baseline="-25000">
                        <a:latin typeface="Cambria Math" charset="0"/>
                      </a:rPr>
                      <m:t>ЕС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09741" y="1261361"/>
                <a:ext cx="2211975" cy="646331"/>
              </a:xfrm>
              <a:prstGeom prst="rect">
                <a:avLst/>
              </a:prstGeom>
              <a:blipFill rotWithShape="0">
                <a:blip r:embed="rId7"/>
                <a:stretch>
                  <a:fillRect l="-2479" t="-55660" b="-264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2"/>
              <p:cNvSpPr txBox="1">
                <a:spLocks noChangeArrowheads="1"/>
              </p:cNvSpPr>
              <p:nvPr/>
            </p:nvSpPr>
            <p:spPr>
              <a:xfrm>
                <a:off x="0" y="-1"/>
                <a:ext cx="12192000" cy="597159"/>
              </a:xfrm>
              <a:prstGeom prst="rect">
                <a:avLst/>
              </a:prstGeom>
              <a:gradFill flip="none" rotWithShape="1">
                <a:gsLst>
                  <a:gs pos="0">
                    <a:schemeClr val="dk2">
                      <a:tint val="93000"/>
                      <a:satMod val="150000"/>
                      <a:shade val="98000"/>
                      <a:alpha val="80000"/>
                      <a:lumMod val="77000"/>
                    </a:schemeClr>
                  </a:gs>
                  <a:gs pos="59000">
                    <a:schemeClr val="dk2">
                      <a:tint val="98000"/>
                      <a:satMod val="130000"/>
                      <a:shade val="90000"/>
                      <a:lumMod val="103000"/>
                    </a:schemeClr>
                  </a:gs>
                  <a:gs pos="100000">
                    <a:schemeClr val="dk2">
                      <a:shade val="63000"/>
                      <a:satMod val="120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bg1"/>
                </a:solidFill>
                <a:miter lim="800000"/>
                <a:headEnd/>
                <a:tailEnd/>
              </a:ln>
            </p:spPr>
            <p:style>
              <a:lnRef idx="0">
                <a:scrgbClr r="0" g="0" b="0"/>
              </a:lnRef>
              <a:fillRef idx="1003">
                <a:schemeClr val="dk2"/>
              </a:fillRef>
              <a:effectRef idx="0">
                <a:scrgbClr r="0" g="0" b="0"/>
              </a:effectRef>
              <a:fontRef idx="major"/>
            </p:style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ru-RU" altLang="x-none" sz="2800" b="1" dirty="0" smtClean="0">
                    <a:solidFill>
                      <a:schemeClr val="bg1">
                        <a:lumMod val="8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РАСЧЁТ СЕЧЕНИЯ ЗАХВАТА</a:t>
                </a:r>
                <a:r>
                  <a:rPr lang="en-US" altLang="x-none" sz="2800" b="1" dirty="0" smtClean="0">
                    <a:solidFill>
                      <a:schemeClr val="bg1">
                        <a:lumMod val="8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altLang="x-none" sz="2800" b="1" dirty="0" smtClean="0">
                    <a:solidFill>
                      <a:schemeClr val="bg1">
                        <a:lumMod val="8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800" b="1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</m:ctrlPr>
                      </m:sSubSupPr>
                      <m:e>
                        <m:r>
                          <a:rPr lang="en-US" sz="2800" b="1" i="1" smtClean="0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 </m:t>
                        </m:r>
                        <m:r>
                          <a:rPr lang="ru-RU" sz="2800" b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𝜈</m:t>
                        </m:r>
                      </m:e>
                      <m:sub>
                        <m:r>
                          <a:rPr lang="ru-RU" sz="2800" b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𝑒</m:t>
                        </m:r>
                      </m:sub>
                      <m:sup>
                        <m:r>
                          <a:rPr lang="ru-RU" sz="2800" b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солн</m:t>
                        </m:r>
                      </m:sup>
                    </m:sSubSup>
                    <m:r>
                      <m:rPr>
                        <m:nor/>
                      </m:rPr>
                      <a:rPr lang="ru-RU" sz="2800" b="1" i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charset="0"/>
                        <a:ea typeface="Times New Roman" charset="0"/>
                        <a:cs typeface="Times New Roman" charset="0"/>
                      </a:rPr>
                      <m:t>  </m:t>
                    </m:r>
                    <m:r>
                      <m:rPr>
                        <m:nor/>
                      </m:rPr>
                      <a:rPr lang="ru-RU" altLang="x-none" sz="2800" b="1" dirty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ЯДРОМ</m:t>
                    </m:r>
                    <m:r>
                      <m:rPr>
                        <m:nor/>
                      </m:rPr>
                      <a:rPr lang="ru-RU" altLang="x-none" sz="2800" b="1" i="0" dirty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ru-RU" altLang="x-none" sz="2800" b="1" i="0" dirty="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ru-RU" sz="2800" b="1" i="0" baseline="30000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charset="0"/>
                        <a:ea typeface="Times New Roman" charset="0"/>
                        <a:cs typeface="Times New Roman" charset="0"/>
                      </a:rPr>
                      <m:t>𝟕𝟔</m:t>
                    </m:r>
                    <m:r>
                      <a:rPr lang="en-US" sz="2800" b="1" i="1" smtClean="0">
                        <a:solidFill>
                          <a:schemeClr val="bg1">
                            <a:lumMod val="85000"/>
                          </a:schemeClr>
                        </a:solidFill>
                        <a:latin typeface="Cambria Math" charset="0"/>
                        <a:ea typeface="Times New Roman" charset="0"/>
                        <a:cs typeface="Times New Roman" charset="0"/>
                      </a:rPr>
                      <m:t>𝑮𝒆</m:t>
                    </m:r>
                  </m:oMath>
                </a14:m>
                <a:r>
                  <a:rPr lang="ru-RU" altLang="x-none" sz="2800" b="1" dirty="0" smtClean="0">
                    <a:solidFill>
                      <a:schemeClr val="bg1">
                        <a:lumMod val="85000"/>
                      </a:schemeClr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:endParaRPr lang="ru-RU" altLang="x-none" sz="2800" b="1" dirty="0">
                  <a:solidFill>
                    <a:schemeClr val="bg1">
                      <a:lumMod val="85000"/>
                    </a:schemeClr>
                  </a:solidFill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 xmlns="">
          <p:sp>
            <p:nvSpPr>
              <p:cNvPr id="12" name="Rectang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-1"/>
                <a:ext cx="12192000" cy="597159"/>
              </a:xfrm>
              <a:prstGeom prst="rect">
                <a:avLst/>
              </a:prstGeom>
              <a:blipFill rotWithShape="0">
                <a:blip r:embed="rId8"/>
                <a:stretch>
                  <a:fillRect t="-7000" b="-17000"/>
                </a:stretch>
              </a:blipFill>
              <a:ln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Группа 18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Скругленный прямоугольник 19"/>
                <p:cNvSpPr/>
                <p:nvPr/>
              </p:nvSpPr>
              <p:spPr>
                <a:xfrm>
                  <a:off x="-140677" y="-140677"/>
                  <a:ext cx="12332677" cy="879231"/>
                </a:xfrm>
                <a:prstGeom prst="roundRect">
                  <a:avLst/>
                </a:prstGeom>
                <a:solidFill>
                  <a:schemeClr val="tx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3600" b="1" dirty="0" smtClean="0"/>
                    <a:t>                  </a:t>
                  </a:r>
                  <a:r>
                    <a:rPr lang="ru-RU" altLang="x-none" sz="3600" b="1" dirty="0" smtClean="0"/>
                    <a:t>РАСЧЁТ </a:t>
                  </a:r>
                  <a:r>
                    <a:rPr lang="ru-RU" altLang="x-none" sz="3600" b="1" dirty="0"/>
                    <a:t>СЕЧЕНИЯ </a:t>
                  </a:r>
                  <a:r>
                    <a:rPr lang="ru-RU" altLang="x-none" sz="3600" b="1" dirty="0" smtClean="0"/>
                    <a:t>ЗАХВАТА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ru-RU" sz="3600" b="1" i="1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sz="3600" b="1">
                              <a:latin typeface="Cambria Math" charset="0"/>
                            </a:rPr>
                            <m:t> </m:t>
                          </m:r>
                          <m:r>
                            <a:rPr lang="ru-RU" sz="3600" b="1">
                              <a:latin typeface="Cambria Math" charset="0"/>
                            </a:rPr>
                            <m:t>𝜈</m:t>
                          </m:r>
                        </m:e>
                        <m:sub>
                          <m:r>
                            <a:rPr lang="ru-RU" sz="3600" b="1">
                              <a:latin typeface="Cambria Math" charset="0"/>
                            </a:rPr>
                            <m:t>𝑒</m:t>
                          </m:r>
                        </m:sub>
                        <m:sup>
                          <m:r>
                            <a:rPr lang="en-US" sz="3600" b="1" i="0" smtClean="0">
                              <a:latin typeface="Cambria Math" charset="0"/>
                            </a:rPr>
                            <m:t>𝐬𝐨𝐥𝐚𝐫</m:t>
                          </m:r>
                        </m:sup>
                      </m:sSubSup>
                    </m:oMath>
                  </a14:m>
                  <a:r>
                    <a:rPr lang="ru-RU" altLang="x-none" sz="3600" b="1" dirty="0" smtClean="0"/>
                    <a:t> ЯДРОМ </a:t>
                  </a:r>
                  <a:r>
                    <a:rPr lang="en-US" altLang="x-none" sz="3600" b="1" baseline="30000" dirty="0" smtClean="0"/>
                    <a:t>76</a:t>
                  </a:r>
                  <a:r>
                    <a:rPr lang="en-US" altLang="x-none" sz="3600" b="1" i="1" dirty="0" smtClean="0"/>
                    <a:t>Ge</a:t>
                  </a:r>
                  <a:r>
                    <a:rPr lang="ru-RU" altLang="x-none" sz="3600" b="1" dirty="0" smtClean="0"/>
                    <a:t> </a:t>
                  </a:r>
                  <a:endParaRPr lang="ru-RU" altLang="x-none" sz="3600" b="1" dirty="0"/>
                </a:p>
              </p:txBody>
            </p:sp>
          </mc:Choice>
          <mc:Fallback xmlns="">
            <p:sp>
              <p:nvSpPr>
                <p:cNvPr id="20" name="Скругленный прямоугольник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40677" y="-140677"/>
                  <a:ext cx="12332677" cy="879231"/>
                </a:xfrm>
                <a:prstGeom prst="roundRect">
                  <a:avLst/>
                </a:prstGeom>
                <a:blipFill rotWithShape="0">
                  <a:blip r:embed="rId9"/>
                  <a:stretch>
                    <a:fillRect b="-13699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1" name="Рисунок 2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8282723" y="4100956"/>
                <a:ext cx="3537242" cy="9916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is-IS" sz="220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2200" b="0" i="1" smtClean="0">
                              <a:latin typeface="Cambria Math" charset="0"/>
                            </a:rPr>
                            <m:t>0</m:t>
                          </m:r>
                        </m:sub>
                        <m:sup>
                          <m:r>
                            <a:rPr lang="is-IS" sz="22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sz="22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𝛽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200" i="1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200" i="1">
                                  <a:latin typeface="Cambria Math" charset="0"/>
                                </a:rPr>
                                <m:t>𝐸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sz="2200" baseline="-25000" dirty="0"/>
                            <m:t>GTR</m:t>
                          </m:r>
                        </m:e>
                      </m:nary>
                      <m:r>
                        <a:rPr lang="en-US" sz="2200" b="0" i="1" dirty="0" smtClean="0">
                          <a:latin typeface="Cambria Math" charset="0"/>
                        </a:rPr>
                        <m:t>𝑑𝐸</m:t>
                      </m:r>
                      <m:r>
                        <a:rPr lang="en-US" sz="2200" b="0" i="1" smtClean="0">
                          <a:latin typeface="Cambria Math" charset="0"/>
                        </a:rPr>
                        <m:t>=3(</m:t>
                      </m:r>
                      <m:r>
                        <a:rPr lang="en-US" sz="2200" b="0" i="1" smtClean="0">
                          <a:latin typeface="Cambria Math" charset="0"/>
                        </a:rPr>
                        <m:t>𝑁</m:t>
                      </m:r>
                      <m:r>
                        <a:rPr lang="en-US" sz="2200" b="0" i="1" smtClean="0">
                          <a:latin typeface="Cambria Math" charset="0"/>
                        </a:rPr>
                        <m:t>−</m:t>
                      </m:r>
                      <m:r>
                        <a:rPr lang="en-US" sz="2200" b="0" i="1" smtClean="0">
                          <a:latin typeface="Cambria Math" charset="0"/>
                        </a:rPr>
                        <m:t>𝑍</m:t>
                      </m:r>
                      <m:r>
                        <a:rPr lang="en-US" sz="2200" b="0" i="1" smtClean="0"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lang="ru-RU" sz="22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723" y="4100956"/>
                <a:ext cx="3537242" cy="991618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8282723" y="5401559"/>
                <a:ext cx="2833596" cy="9916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ctrlPr>
                            <a:rPr lang="is-IS" sz="220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sz="2200" b="0" i="1" smtClean="0">
                              <a:latin typeface="Cambria Math" charset="0"/>
                            </a:rPr>
                            <m:t>0</m:t>
                          </m:r>
                        </m:sub>
                        <m:sup>
                          <m:r>
                            <a:rPr lang="is-IS" sz="22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sz="22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𝛽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200" i="1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sz="2200" i="1">
                                  <a:latin typeface="Cambria Math" charset="0"/>
                                </a:rPr>
                                <m:t>𝐸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sz="2200" b="0" i="0" baseline="-25000" smtClean="0">
                              <a:latin typeface="Cambria Math" charset="0"/>
                            </a:rPr>
                            <m:t>IAS</m:t>
                          </m:r>
                        </m:e>
                      </m:nary>
                      <m:r>
                        <a:rPr lang="en-US" sz="2200" b="0" i="1" smtClean="0">
                          <a:latin typeface="Cambria Math" charset="0"/>
                        </a:rPr>
                        <m:t>𝑑𝐸</m:t>
                      </m:r>
                      <m:r>
                        <a:rPr lang="en-US" sz="2200" b="0" i="1" smtClean="0">
                          <a:latin typeface="Cambria Math" charset="0"/>
                        </a:rPr>
                        <m:t>=</m:t>
                      </m:r>
                      <m:r>
                        <a:rPr lang="en-US" sz="2200" b="0" i="1" smtClean="0">
                          <a:latin typeface="Cambria Math" charset="0"/>
                        </a:rPr>
                        <m:t>𝑁</m:t>
                      </m:r>
                      <m:r>
                        <a:rPr lang="en-US" sz="2200" b="0" i="1" smtClean="0">
                          <a:latin typeface="Cambria Math" charset="0"/>
                        </a:rPr>
                        <m:t>−</m:t>
                      </m:r>
                      <m:r>
                        <a:rPr lang="en-US" sz="2200" b="0" i="1" smtClean="0">
                          <a:latin typeface="Cambria Math" charset="0"/>
                        </a:rPr>
                        <m:t>𝑍</m:t>
                      </m:r>
                    </m:oMath>
                  </m:oMathPara>
                </a14:m>
                <a:endParaRPr lang="ru-RU" sz="22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2723" y="5401559"/>
                <a:ext cx="2833596" cy="991618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778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840" y="298578"/>
            <a:ext cx="10514281" cy="63296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404082" y="6170483"/>
                <a:ext cx="3163069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ru-RU" sz="2200" b="0" i="0" smtClean="0">
                          <a:latin typeface="Cambria Math" charset="0"/>
                        </a:rPr>
                        <m:t>Энергия нейтрино</m:t>
                      </m:r>
                      <m:r>
                        <a:rPr lang="en-US" sz="2200" b="0" i="0" smtClean="0">
                          <a:latin typeface="Cambria Math" charset="0"/>
                        </a:rPr>
                        <m:t>, </m:t>
                      </m:r>
                      <m:r>
                        <a:rPr lang="ru-RU" sz="2200" b="0" i="0" smtClean="0">
                          <a:latin typeface="Cambria Math" charset="0"/>
                        </a:rPr>
                        <m:t>МэВ</m:t>
                      </m:r>
                    </m:oMath>
                  </m:oMathPara>
                </a14:m>
                <a:endParaRPr lang="ru-RU" sz="2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4082" y="6170483"/>
                <a:ext cx="3163069" cy="430887"/>
              </a:xfrm>
              <a:prstGeom prst="rect">
                <a:avLst/>
              </a:prstGeom>
              <a:blipFill rotWithShape="0">
                <a:blip r:embed="rId3"/>
                <a:stretch>
                  <a:fillRect l="-963" t="-101408" r="-771" b="-1281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2"/>
              <p:cNvSpPr txBox="1">
                <a:spLocks noChangeArrowheads="1"/>
              </p:cNvSpPr>
              <p:nvPr/>
            </p:nvSpPr>
            <p:spPr>
              <a:xfrm>
                <a:off x="0" y="-1"/>
                <a:ext cx="12192000" cy="597159"/>
              </a:xfrm>
              <a:prstGeom prst="rect">
                <a:avLst/>
              </a:prstGeom>
              <a:gradFill flip="none" rotWithShape="1">
                <a:gsLst>
                  <a:gs pos="0">
                    <a:schemeClr val="dk2">
                      <a:tint val="93000"/>
                      <a:satMod val="150000"/>
                      <a:shade val="98000"/>
                      <a:alpha val="80000"/>
                      <a:lumMod val="77000"/>
                    </a:schemeClr>
                  </a:gs>
                  <a:gs pos="59000">
                    <a:schemeClr val="dk2">
                      <a:tint val="98000"/>
                      <a:satMod val="130000"/>
                      <a:shade val="90000"/>
                      <a:lumMod val="103000"/>
                    </a:schemeClr>
                  </a:gs>
                  <a:gs pos="100000">
                    <a:schemeClr val="dk2">
                      <a:shade val="63000"/>
                      <a:satMod val="120000"/>
                    </a:schemeClr>
                  </a:gs>
                </a:gsLst>
                <a:lin ang="0" scaled="1"/>
                <a:tileRect/>
              </a:gradFill>
              <a:ln>
                <a:solidFill>
                  <a:schemeClr val="bg1"/>
                </a:solidFill>
                <a:miter lim="800000"/>
                <a:headEnd/>
                <a:tailEnd/>
              </a:ln>
            </p:spPr>
            <p:style>
              <a:lnRef idx="0">
                <a:scrgbClr r="0" g="0" b="0"/>
              </a:lnRef>
              <a:fillRef idx="1003">
                <a:schemeClr val="dk2"/>
              </a:fillRef>
              <a:effectRef idx="0">
                <a:scrgbClr r="0" g="0" b="0"/>
              </a:effectRef>
              <a:fontRef idx="major"/>
            </p:style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ctr"/>
                <a:r>
                  <a:rPr lang="ru-RU" altLang="x-none" sz="2800" b="1" dirty="0" smtClean="0">
                    <a:solidFill>
                      <a:schemeClr val="bg1">
                        <a:lumMod val="8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ЗАВИСИМОСТЬ СЕЧЕНИЯ ЗАХВАТА ОТ ЭНЕРГИИ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800" b="1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</m:ctrlPr>
                      </m:sSubSupPr>
                      <m:e>
                        <m:r>
                          <a:rPr lang="en-US" sz="2800" b="1" i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 </m:t>
                        </m:r>
                        <m:r>
                          <a:rPr lang="ru-RU" sz="2800" b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𝜈</m:t>
                        </m:r>
                      </m:e>
                      <m:sub>
                        <m:r>
                          <a:rPr lang="ru-RU" sz="2800" b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𝑒</m:t>
                        </m:r>
                      </m:sub>
                      <m:sup>
                        <m:r>
                          <a:rPr lang="ru-RU" sz="2800" b="1">
                            <a:solidFill>
                              <a:schemeClr val="bg1">
                                <a:lumMod val="85000"/>
                              </a:schemeClr>
                            </a:solidFill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солн</m:t>
                        </m:r>
                      </m:sup>
                    </m:sSubSup>
                  </m:oMath>
                </a14:m>
                <a:r>
                  <a:rPr lang="ru-RU" altLang="x-none" sz="2800" b="1" dirty="0" smtClean="0">
                    <a:solidFill>
                      <a:schemeClr val="bg1">
                        <a:lumMod val="8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ru-RU" altLang="x-none" sz="2800" b="1" dirty="0">
                  <a:solidFill>
                    <a:schemeClr val="bg1">
                      <a:lumMod val="85000"/>
                    </a:schemeClr>
                  </a:solidFill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 xmlns="">
          <p:sp>
            <p:nvSpPr>
              <p:cNvPr id="7" name="Rectang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-1"/>
                <a:ext cx="12192000" cy="597159"/>
              </a:xfrm>
              <a:prstGeom prst="rect">
                <a:avLst/>
              </a:prstGeom>
              <a:blipFill rotWithShape="0">
                <a:blip r:embed="rId4"/>
                <a:stretch>
                  <a:fillRect t="-7000" b="-17000"/>
                </a:stretch>
              </a:blipFill>
              <a:ln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Группа 11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Скругленный прямоугольник 12"/>
                <p:cNvSpPr/>
                <p:nvPr/>
              </p:nvSpPr>
              <p:spPr>
                <a:xfrm>
                  <a:off x="-140677" y="-140677"/>
                  <a:ext cx="12332677" cy="879231"/>
                </a:xfrm>
                <a:prstGeom prst="roundRect">
                  <a:avLst/>
                </a:prstGeom>
                <a:solidFill>
                  <a:schemeClr val="tx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3600" b="1" dirty="0" smtClean="0"/>
                    <a:t>  </a:t>
                  </a:r>
                  <a:r>
                    <a:rPr lang="ru-RU" sz="3600" b="1" dirty="0" smtClean="0"/>
                    <a:t>     СЕЧЕНИЕ ЗАХВАТА КАК ФУНКЦИЯ ОТ </a:t>
                  </a:r>
                  <a:r>
                    <a:rPr lang="en-US" sz="3600" b="1" dirty="0" smtClean="0"/>
                    <a:t>E</a:t>
                  </a:r>
                  <a:r>
                    <a:rPr lang="ru-RU" sz="3600" b="1" dirty="0">
                      <a:solidFill>
                        <a:schemeClr val="bg1">
                          <a:lumMod val="85000"/>
                        </a:schemeClr>
                      </a:solidFill>
                      <a:ea typeface="Times New Roman" charset="0"/>
                      <a:cs typeface="Times New Roman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ru-RU" sz="3600" b="1" baseline="-2500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𝜈</m:t>
                      </m:r>
                    </m:oMath>
                  </a14:m>
                  <a:endParaRPr lang="ru-RU" sz="3600" b="1" baseline="-25000" dirty="0"/>
                </a:p>
              </p:txBody>
            </p:sp>
          </mc:Choice>
          <mc:Fallback xmlns="">
            <p:sp>
              <p:nvSpPr>
                <p:cNvPr id="13" name="Скругленный прямоугольник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140677" y="-140677"/>
                  <a:ext cx="12332677" cy="879231"/>
                </a:xfrm>
                <a:prstGeom prst="roundRect">
                  <a:avLst/>
                </a:prstGeom>
                <a:blipFill rotWithShape="0">
                  <a:blip r:embed="rId5"/>
                  <a:stretch>
                    <a:fillRect b="-12329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9345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185906" y="951723"/>
            <a:ext cx="9768233" cy="5632658"/>
            <a:chOff x="201168" y="1133856"/>
            <a:chExt cx="9369871" cy="5380185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2" t="9630" r="7842" b="2870"/>
            <a:stretch/>
          </p:blipFill>
          <p:spPr>
            <a:xfrm>
              <a:off x="201168" y="1133856"/>
              <a:ext cx="9369871" cy="526789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/>
                <p:cNvSpPr txBox="1"/>
                <p:nvPr/>
              </p:nvSpPr>
              <p:spPr>
                <a:xfrm>
                  <a:off x="3649622" y="6083154"/>
                  <a:ext cx="3163069" cy="43088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ru-RU" sz="2200" b="0" i="0" smtClean="0">
                            <a:latin typeface="Cambria Math" charset="0"/>
                          </a:rPr>
                          <m:t>Энергия нейтрино</m:t>
                        </m:r>
                        <m:r>
                          <a:rPr lang="en-US" sz="2200" b="0" i="0" smtClean="0">
                            <a:latin typeface="Cambria Math" charset="0"/>
                          </a:rPr>
                          <m:t>, </m:t>
                        </m:r>
                        <m:r>
                          <a:rPr lang="ru-RU" sz="2200" b="0" i="0" smtClean="0">
                            <a:latin typeface="Cambria Math" charset="0"/>
                          </a:rPr>
                          <m:t>МэВ</m:t>
                        </m:r>
                      </m:oMath>
                    </m:oMathPara>
                  </a14:m>
                  <a:endParaRPr lang="ru-RU" sz="2200" dirty="0"/>
                </a:p>
              </p:txBody>
            </p:sp>
          </mc:Choice>
          <mc:Fallback xmlns="">
            <p:sp>
              <p:nvSpPr>
                <p:cNvPr id="2" name="TextBox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49622" y="6083154"/>
                  <a:ext cx="3163069" cy="43088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t="-97297" r="-185" b="-118919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" name="Прямая соединительная линия 4"/>
            <p:cNvCxnSpPr/>
            <p:nvPr/>
          </p:nvCxnSpPr>
          <p:spPr>
            <a:xfrm flipH="1" flipV="1">
              <a:off x="1711842" y="1297172"/>
              <a:ext cx="21265" cy="4528408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938908" y="1403924"/>
              <a:ext cx="1828800" cy="523220"/>
            </a:xfrm>
            <a:prstGeom prst="rect">
              <a:avLst/>
            </a:prstGeom>
            <a:solidFill>
              <a:schemeClr val="accent1">
                <a:alpha val="9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ru-RU" sz="1400" dirty="0" smtClean="0"/>
                <a:t>ПОРОГОВАЯ ЭНЕРГИЯ</a:t>
              </a:r>
              <a:endParaRPr lang="en-US" sz="1400" dirty="0" smtClean="0"/>
            </a:p>
            <a:p>
              <a:r>
                <a:rPr lang="en-US" sz="1400" dirty="0" smtClean="0"/>
                <a:t>0.92 </a:t>
              </a:r>
              <a:r>
                <a:rPr lang="ru-RU" sz="1400" dirty="0" smtClean="0"/>
                <a:t>МэВ</a:t>
              </a:r>
              <a:endParaRPr lang="ru-RU" sz="1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156413" y="807209"/>
                <a:ext cx="523220" cy="484745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vert270" wrap="square" rtlCol="0">
                <a:spAutoFit/>
              </a:bodyPr>
              <a:lstStyle/>
              <a:p>
                <a:r>
                  <a:rPr lang="ru-RU" sz="2200" dirty="0" smtClean="0"/>
                  <a:t>Поток нейтрино</a:t>
                </a:r>
                <a:r>
                  <a:rPr lang="en-US" sz="2200" dirty="0" smtClean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ru-RU" sz="2200" b="0" i="1" smtClean="0">
                            <a:latin typeface="Cambria Math" charset="0"/>
                          </a:rPr>
                          <m:t>см</m:t>
                        </m:r>
                      </m:e>
                      <m:sup>
                        <m:r>
                          <a:rPr lang="ru-RU" sz="2200" b="0" i="1" smtClean="0">
                            <a:latin typeface="Cambria Math" charset="0"/>
                          </a:rPr>
                          <m:t>−2</m:t>
                        </m:r>
                      </m:sup>
                    </m:sSup>
                    <m:r>
                      <a:rPr lang="en-US" sz="22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∙</m:t>
                    </m:r>
                    <m:r>
                      <a:rPr lang="ru-RU" sz="22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sSup>
                      <m:sSupPr>
                        <m:ctrlPr>
                          <a:rPr lang="ru-RU" sz="22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ru-RU" sz="22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с</m:t>
                        </m:r>
                      </m:e>
                      <m:sup>
                        <m:r>
                          <a:rPr lang="ru-RU" sz="22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−1</m:t>
                        </m:r>
                      </m:sup>
                    </m:sSup>
                    <m:r>
                      <a:rPr lang="ru-RU" sz="22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∙</m:t>
                    </m:r>
                    <m:sSup>
                      <m:sSupPr>
                        <m:ctrlPr>
                          <a:rPr lang="ru-RU" sz="22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ru-RU" sz="22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МэВ</m:t>
                        </m:r>
                      </m:e>
                      <m:sup>
                        <m:r>
                          <a:rPr lang="ru-RU" sz="22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ru-RU" dirty="0" smtClean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6413" y="807209"/>
                <a:ext cx="523220" cy="4847457"/>
              </a:xfrm>
              <a:prstGeom prst="rect">
                <a:avLst/>
              </a:prstGeom>
              <a:blipFill rotWithShape="0">
                <a:blip r:embed="rId5"/>
                <a:stretch>
                  <a:fillRect r="-13953" b="-25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0" y="-1"/>
            <a:ext cx="12192000" cy="597159"/>
          </a:xfrm>
          <a:prstGeom prst="rect">
            <a:avLst/>
          </a:prstGeom>
          <a:gradFill flip="none" rotWithShape="1">
            <a:gsLst>
              <a:gs pos="0">
                <a:schemeClr val="dk2">
                  <a:tint val="93000"/>
                  <a:satMod val="150000"/>
                  <a:shade val="98000"/>
                  <a:alpha val="80000"/>
                  <a:lumMod val="77000"/>
                </a:schemeClr>
              </a:gs>
              <a:gs pos="59000">
                <a:schemeClr val="dk2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dk2">
                  <a:shade val="63000"/>
                  <a:satMod val="120000"/>
                </a:schemeClr>
              </a:gs>
            </a:gsLst>
            <a:lin ang="0" scaled="1"/>
            <a:tileRect/>
          </a:gradFill>
          <a:ln>
            <a:solidFill>
              <a:schemeClr val="bg1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x-none" sz="2800" b="1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СПЕКТР СОЛНЕЧНЫХ НЕЙТРИНО (МОДЕЛЬ </a:t>
            </a:r>
            <a:r>
              <a:rPr lang="en-US" altLang="x-none" sz="2800" b="1" dirty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BS05(OP))</a:t>
            </a:r>
            <a:endParaRPr lang="ru-RU" altLang="x-none" sz="2800" b="1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</a:t>
              </a:r>
              <a:r>
                <a:rPr lang="ru-RU" sz="3600" b="1" dirty="0" smtClean="0"/>
                <a:t>СПЕКТР СОЛНЕЧНЫХ НЕЙТРИНО </a:t>
              </a:r>
              <a:r>
                <a:rPr lang="en-US" sz="3600" b="1" dirty="0" smtClean="0"/>
                <a:t>BS05(OP)</a:t>
              </a:r>
              <a:endParaRPr lang="ru-RU" sz="3600" b="1" dirty="0"/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863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736505"/>
              </p:ext>
            </p:extLst>
          </p:nvPr>
        </p:nvGraphicFramePr>
        <p:xfrm>
          <a:off x="174438" y="2393650"/>
          <a:ext cx="11843124" cy="2804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100"/>
                <a:gridCol w="3378200"/>
                <a:gridCol w="1139371"/>
                <a:gridCol w="1139371"/>
                <a:gridCol w="1139371"/>
                <a:gridCol w="1139371"/>
                <a:gridCol w="1139371"/>
                <a:gridCol w="1139371"/>
                <a:gridCol w="1336598"/>
              </a:tblGrid>
              <a:tr h="370840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Скорость захвата нейтрино 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(*SNU)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pep</a:t>
                      </a:r>
                      <a:endParaRPr lang="ru-RU" sz="20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hep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Общее значение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6563">
                <a:tc rowSpan="2"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учётом только дискретных состояний </a:t>
                      </a:r>
                      <a:endParaRPr lang="en-US" sz="2000" b="1" i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s-I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0.0451</a:t>
                      </a:r>
                      <a:endParaRPr lang="nb-NO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i-FI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0.102</a:t>
                      </a:r>
                      <a:endParaRPr lang="nb-NO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nb-NO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nb-NO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0.828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13.54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15.9</a:t>
                      </a:r>
                    </a:p>
                    <a:p>
                      <a:pPr marL="0" algn="ctr" defTabSz="914400" rtl="0" eaLnBrk="1" latinLnBrk="0" hangingPunct="1"/>
                      <a:endParaRPr lang="nb-NO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32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учётом дискретных состояний и </a:t>
                      </a:r>
                      <a:r>
                        <a:rPr lang="en-US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GTR</a:t>
                      </a:r>
                      <a:r>
                        <a:rPr lang="ru-RU" sz="20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до </a:t>
                      </a:r>
                      <a:r>
                        <a:rPr lang="en-US" sz="2000" b="1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</a:t>
                      </a:r>
                      <a:r>
                        <a:rPr lang="en-US" sz="2000" b="1" i="0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sep</a:t>
                      </a:r>
                      <a:endParaRPr lang="en-US" sz="2000" b="1" i="0" kern="1200" baseline="-250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0.0568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0.102</a:t>
                      </a:r>
                    </a:p>
                    <a:p>
                      <a:pPr marL="0" algn="ctr" defTabSz="914400" rtl="0" eaLnBrk="1" latinLnBrk="0" hangingPunct="1"/>
                      <a:endParaRPr lang="nb-NO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0.021</a:t>
                      </a:r>
                    </a:p>
                    <a:p>
                      <a:pPr marL="0" algn="ctr" defTabSz="914400" rtl="0" eaLnBrk="1" latinLnBrk="0" hangingPunct="1"/>
                      <a:endParaRPr lang="nb-NO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0.828</a:t>
                      </a:r>
                    </a:p>
                    <a:p>
                      <a:pPr marL="0" algn="ctr" defTabSz="914400" rtl="0" eaLnBrk="1" latinLnBrk="0" hangingPunct="1"/>
                      <a:endParaRPr lang="nb-NO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nb-NO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15.22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17.59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nb-NO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4094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Вклад</a:t>
                      </a:r>
                      <a:r>
                        <a:rPr lang="ru-RU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GTR</a:t>
                      </a:r>
                      <a:endParaRPr lang="ru-RU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0%</a:t>
                      </a:r>
                      <a:endParaRPr lang="ru-RU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20%</a:t>
                      </a:r>
                      <a:endParaRPr lang="ru-RU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0%</a:t>
                      </a:r>
                      <a:endParaRPr lang="ru-RU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0%</a:t>
                      </a:r>
                      <a:endParaRPr lang="ru-RU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0%</a:t>
                      </a:r>
                      <a:endParaRPr lang="ru-RU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11%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9.6%</a:t>
                      </a:r>
                      <a:endParaRPr lang="ru-RU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endParaRPr lang="ru-RU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"/>
            <a:ext cx="12192000" cy="597159"/>
          </a:xfrm>
          <a:prstGeom prst="rect">
            <a:avLst/>
          </a:prstGeom>
          <a:gradFill flip="none" rotWithShape="1">
            <a:gsLst>
              <a:gs pos="0">
                <a:schemeClr val="dk2">
                  <a:tint val="93000"/>
                  <a:satMod val="150000"/>
                  <a:shade val="98000"/>
                  <a:alpha val="80000"/>
                  <a:lumMod val="77000"/>
                </a:schemeClr>
              </a:gs>
              <a:gs pos="59000">
                <a:schemeClr val="dk2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dk2">
                  <a:shade val="63000"/>
                  <a:satMod val="120000"/>
                </a:schemeClr>
              </a:gs>
            </a:gsLst>
            <a:lin ang="0" scaled="1"/>
            <a:tileRect/>
          </a:gradFill>
          <a:ln>
            <a:solidFill>
              <a:schemeClr val="bg1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x-none" sz="28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РАСЧЁТОВ СКОРОСТИ ЗАХВАТА НЕЙТРИНО</a:t>
            </a:r>
            <a:endParaRPr lang="ru-RU" altLang="x-none" sz="2800" b="1" dirty="0">
              <a:solidFill>
                <a:schemeClr val="bg1">
                  <a:lumMod val="8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3305635" y="999306"/>
                <a:ext cx="5017079" cy="9921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 charset="0"/>
                        </a:rPr>
                        <m:t>𝑅</m:t>
                      </m:r>
                      <m:r>
                        <a:rPr lang="ru-RU" sz="2400" i="0">
                          <a:latin typeface="Cambria Math" charset="0"/>
                        </a:rPr>
                        <m:t>= </m:t>
                      </m:r>
                      <m:nary>
                        <m:naryPr>
                          <m:chr m:val="∑"/>
                          <m:limLoc m:val="undOvr"/>
                          <m:supHide m:val="on"/>
                          <m:ctrlPr>
                            <a:rPr lang="ru-RU" sz="2400" i="1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a:rPr lang="ru-RU" sz="2400" i="1">
                              <a:latin typeface="Cambria Math" charset="0"/>
                            </a:rPr>
                            <m:t>𝑘</m:t>
                          </m:r>
                        </m:sub>
                        <m:sup/>
                        <m:e>
                          <m:nary>
                            <m:naryPr>
                              <m:limLoc m:val="subSup"/>
                              <m:ctrlPr>
                                <a:rPr lang="ru-RU" sz="2400" i="1">
                                  <a:latin typeface="Cambria Math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ru-RU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charset="0"/>
                                    </a:rPr>
                                    <m:t>𝑘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ru-RU" sz="2400" i="0">
                                  <a:latin typeface="Cambria Math" charset="0"/>
                                </a:rPr>
                                <m:t>∞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ru-RU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latin typeface="Cambria Math" charset="0"/>
                                    </a:rPr>
                                    <m:t>solar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ru-RU" sz="24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ru-RU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400" i="1">
                                          <a:latin typeface="Cambria Math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ru-RU" sz="2400" i="1">
                                          <a:latin typeface="Cambria Math" charset="0"/>
                                        </a:rPr>
                                        <m:t>𝜈</m:t>
                                      </m:r>
                                    </m:sub>
                                  </m:sSub>
                                </m:e>
                              </m:d>
                              <m:sSub>
                                <m:sSubPr>
                                  <m:ctrlPr>
                                    <a:rPr lang="ru-RU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charset="0"/>
                                    </a:rPr>
                                    <m:t>𝑘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ru-RU" sz="24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ru-RU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400" i="1">
                                          <a:latin typeface="Cambria Math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ru-RU" sz="2400" i="1">
                                          <a:latin typeface="Cambria Math" charset="0"/>
                                        </a:rPr>
                                        <m:t>𝜈</m:t>
                                      </m:r>
                                    </m:sub>
                                  </m:sSub>
                                  <m:r>
                                    <a:rPr lang="ru-RU" sz="2400" i="0">
                                      <a:latin typeface="Cambria Math" charset="0"/>
                                    </a:rPr>
                                    <m:t>, </m:t>
                                  </m:r>
                                  <m:sSub>
                                    <m:sSubPr>
                                      <m:ctrlPr>
                                        <a:rPr lang="ru-RU" sz="2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400" i="1">
                                          <a:latin typeface="Cambria Math" charset="0"/>
                                        </a:rPr>
                                        <m:t>𝑄</m:t>
                                      </m:r>
                                    </m:e>
                                    <m:sub>
                                      <m:r>
                                        <a:rPr lang="ru-RU" sz="2400" i="1">
                                          <a:latin typeface="Cambria Math" charset="0"/>
                                        </a:rPr>
                                        <m:t>𝑘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ru-RU" sz="2400" i="1">
                                  <a:latin typeface="Cambria Math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ru-RU" sz="2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ru-RU" sz="2400" i="1">
                                      <a:latin typeface="Cambria Math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ru-RU" sz="2400" i="1">
                                      <a:latin typeface="Cambria Math" charset="0"/>
                                    </a:rPr>
                                    <m:t>𝜈</m:t>
                                  </m:r>
                                </m:sub>
                              </m:sSub>
                            </m:e>
                          </m:nary>
                        </m:e>
                      </m:nary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05635" y="999306"/>
                <a:ext cx="5017079" cy="99219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Группа 11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РАСЧЁТ СКОРОСТИ ЗАХВАТА</a:t>
              </a:r>
              <a:endParaRPr lang="ru-RU" sz="3600" b="1" dirty="0"/>
            </a:p>
          </p:txBody>
        </p:sp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710352" y="6158753"/>
                <a:ext cx="2893460" cy="5382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*SNU = </a:t>
                </a:r>
                <a:r>
                  <a:rPr lang="ru-RU" sz="2000" dirty="0" smtClean="0"/>
                  <a:t>10</a:t>
                </a:r>
                <a:r>
                  <a:rPr lang="ru-RU" sz="2000" baseline="30000" dirty="0" smtClean="0"/>
                  <a:t>-36 </a:t>
                </a:r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mr-IN" sz="200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ru-RU" sz="2000" b="0" i="1" smtClean="0">
                            <a:latin typeface="Cambria Math" charset="0"/>
                          </a:rPr>
                          <m:t>захватов</m:t>
                        </m:r>
                      </m:num>
                      <m:den>
                        <m:r>
                          <a:rPr lang="ru-RU" sz="2000" i="1">
                            <a:latin typeface="Cambria Math" charset="0"/>
                          </a:rPr>
                          <m:t>нукл</m:t>
                        </m:r>
                        <m:r>
                          <a:rPr lang="ru-RU" sz="2000" b="0" i="1" smtClean="0">
                            <a:latin typeface="Cambria Math" charset="0"/>
                          </a:rPr>
                          <m:t>он </m:t>
                        </m:r>
                        <m:r>
                          <a:rPr lang="ru-RU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∙ </m:t>
                        </m:r>
                        <m:r>
                          <a:rPr lang="ru-RU" sz="2000" b="0" i="1" smtClean="0">
                            <a:latin typeface="Cambria Math" charset="0"/>
                          </a:rPr>
                          <m:t>с</m:t>
                        </m:r>
                      </m:den>
                    </m:f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352" y="6158753"/>
                <a:ext cx="2893460" cy="538224"/>
              </a:xfrm>
              <a:prstGeom prst="rect">
                <a:avLst/>
              </a:prstGeom>
              <a:blipFill rotWithShape="0">
                <a:blip r:embed="rId4"/>
                <a:stretch>
                  <a:fillRect l="-2321" t="-10112" b="-674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017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0" y="-1"/>
            <a:ext cx="12192000" cy="597159"/>
          </a:xfrm>
          <a:prstGeom prst="rect">
            <a:avLst/>
          </a:prstGeom>
          <a:gradFill flip="none" rotWithShape="1">
            <a:gsLst>
              <a:gs pos="0">
                <a:schemeClr val="dk2">
                  <a:tint val="93000"/>
                  <a:satMod val="150000"/>
                  <a:shade val="98000"/>
                  <a:alpha val="80000"/>
                  <a:lumMod val="77000"/>
                </a:schemeClr>
              </a:gs>
              <a:gs pos="59000">
                <a:schemeClr val="dk2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dk2">
                  <a:shade val="63000"/>
                  <a:satMod val="120000"/>
                </a:schemeClr>
              </a:gs>
            </a:gsLst>
            <a:lin ang="0" scaled="1"/>
            <a:tileRect/>
          </a:gradFill>
          <a:ln>
            <a:solidFill>
              <a:schemeClr val="bg1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x-none" sz="28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  <a:endParaRPr lang="ru-RU" altLang="x-none" sz="2800" b="1" dirty="0">
              <a:solidFill>
                <a:schemeClr val="bg1">
                  <a:lumMod val="85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74812" y="779493"/>
                <a:ext cx="11712388" cy="60631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3000" b="0" i="1" smtClean="0">
                        <a:latin typeface="Cambria Math" charset="0"/>
                        <a:ea typeface="Times New Roman" charset="0"/>
                      </a:rPr>
                      <m:t>– </m:t>
                    </m:r>
                  </m:oMath>
                </a14:m>
                <a:r>
                  <a:rPr lang="ru-RU" sz="3000" dirty="0" smtClean="0">
                    <a:latin typeface="Times New Roman" charset="0"/>
                    <a:ea typeface="Times New Roman" charset="0"/>
                  </a:rPr>
                  <a:t>проведён </a:t>
                </a:r>
                <a:r>
                  <a:rPr lang="ru-RU" sz="3000" dirty="0">
                    <a:latin typeface="Times New Roman" charset="0"/>
                    <a:ea typeface="Times New Roman" charset="0"/>
                  </a:rPr>
                  <a:t>расчёт скорости захвата </a:t>
                </a:r>
                <a:r>
                  <a:rPr lang="ru-RU" sz="3000" dirty="0" smtClean="0">
                    <a:latin typeface="Times New Roman" charset="0"/>
                    <a:ea typeface="Times New Roman" charset="0"/>
                  </a:rPr>
                  <a:t>солнечных </a:t>
                </a:r>
                <a:r>
                  <a:rPr lang="ru-RU" sz="3000" dirty="0">
                    <a:latin typeface="Times New Roman" charset="0"/>
                    <a:ea typeface="Times New Roman" charset="0"/>
                  </a:rPr>
                  <a:t>нейтрино ядрами </a:t>
                </a:r>
                <a:r>
                  <a:rPr lang="ru-RU" sz="3000" baseline="30000" dirty="0" smtClean="0">
                    <a:latin typeface="Times New Roman" charset="0"/>
                    <a:ea typeface="Times New Roman" charset="0"/>
                  </a:rPr>
                  <a:t>76</a:t>
                </a:r>
                <a:r>
                  <a:rPr lang="ru-RU" sz="3000" i="1" dirty="0" smtClean="0">
                    <a:latin typeface="Times New Roman" charset="0"/>
                    <a:ea typeface="Times New Roman" charset="0"/>
                  </a:rPr>
                  <a:t>Ge</a:t>
                </a:r>
                <a:endParaRPr lang="ru-RU" sz="3000" dirty="0" smtClean="0">
                  <a:latin typeface="Times New Roman" charset="0"/>
                  <a:ea typeface="Times New Roman" charset="0"/>
                </a:endParaRPr>
              </a:p>
              <a:p>
                <a:r>
                  <a:rPr lang="ru-RU" sz="3000" dirty="0" smtClean="0">
                    <a:latin typeface="Times New Roman" charset="0"/>
                    <a:ea typeface="Times New Roman" charset="0"/>
                  </a:rPr>
                  <a:t>– оценён </a:t>
                </a:r>
                <a:r>
                  <a:rPr lang="ru-RU" sz="3000" dirty="0">
                    <a:latin typeface="Times New Roman" charset="0"/>
                    <a:ea typeface="Times New Roman" charset="0"/>
                  </a:rPr>
                  <a:t>вклад </a:t>
                </a:r>
                <a:r>
                  <a:rPr lang="ru-RU" sz="3000" dirty="0" smtClean="0">
                    <a:latin typeface="Times New Roman" charset="0"/>
                    <a:ea typeface="Times New Roman" charset="0"/>
                  </a:rPr>
                  <a:t>в </a:t>
                </a:r>
                <a:r>
                  <a:rPr lang="en-US" sz="3000" i="1" dirty="0" smtClean="0">
                    <a:latin typeface="Times New Roman" charset="0"/>
                    <a:ea typeface="Times New Roman" charset="0"/>
                  </a:rPr>
                  <a:t>R</a:t>
                </a:r>
                <a:r>
                  <a:rPr lang="en-US" sz="3000" dirty="0" smtClean="0">
                    <a:latin typeface="Times New Roman" charset="0"/>
                    <a:ea typeface="Times New Roman" charset="0"/>
                  </a:rPr>
                  <a:t> </a:t>
                </a:r>
                <a:r>
                  <a:rPr lang="ru-RU" sz="3000" dirty="0" smtClean="0">
                    <a:latin typeface="Times New Roman" charset="0"/>
                    <a:ea typeface="Times New Roman" charset="0"/>
                  </a:rPr>
                  <a:t>переходов</a:t>
                </a:r>
                <a:r>
                  <a:rPr lang="en-US" sz="3000" dirty="0" smtClean="0">
                    <a:latin typeface="Times New Roman" charset="0"/>
                    <a:ea typeface="Times New Roman" charset="0"/>
                  </a:rPr>
                  <a:t>,</a:t>
                </a:r>
                <a:r>
                  <a:rPr lang="ru-RU" sz="3000" dirty="0" smtClean="0">
                    <a:latin typeface="Times New Roman" charset="0"/>
                    <a:ea typeface="Times New Roman" charset="0"/>
                  </a:rPr>
                  <a:t>  совершённых в </a:t>
                </a:r>
                <a:r>
                  <a:rPr lang="ru-RU" sz="3000" dirty="0">
                    <a:latin typeface="Times New Roman" charset="0"/>
                    <a:ea typeface="Times New Roman" charset="0"/>
                  </a:rPr>
                  <a:t>непрерывные состояния ядра </a:t>
                </a:r>
                <a:r>
                  <a:rPr lang="ru-RU" sz="3000" baseline="30000" dirty="0" smtClean="0">
                    <a:latin typeface="Times New Roman" charset="0"/>
                    <a:ea typeface="Times New Roman" charset="0"/>
                  </a:rPr>
                  <a:t>76</a:t>
                </a:r>
                <a:r>
                  <a:rPr lang="en-US" sz="3000" i="1" dirty="0" smtClean="0">
                    <a:latin typeface="Times New Roman" charset="0"/>
                    <a:ea typeface="Times New Roman" charset="0"/>
                  </a:rPr>
                  <a:t>As</a:t>
                </a:r>
              </a:p>
              <a:p>
                <a:endParaRPr lang="en-US" sz="3000" i="1" dirty="0">
                  <a:latin typeface="Times New Roman" charset="0"/>
                  <a:ea typeface="Times New Roman" charset="0"/>
                </a:endParaRPr>
              </a:p>
              <a:p>
                <a:endParaRPr lang="ru-RU" sz="3000" i="1" dirty="0" smtClean="0">
                  <a:latin typeface="Times New Roman" charset="0"/>
                  <a:ea typeface="Times New Roman" charset="0"/>
                </a:endParaRPr>
              </a:p>
              <a:p>
                <a:pPr algn="ctr"/>
                <a:r>
                  <a:rPr lang="ru-RU" sz="3000" i="1" dirty="0" smtClean="0">
                    <a:latin typeface="Times New Roman" charset="0"/>
                    <a:ea typeface="Times New Roman" charset="0"/>
                  </a:rPr>
                  <a:t>Использованный метод расчёта </a:t>
                </a:r>
                <a:r>
                  <a:rPr lang="ru-RU" sz="3000" i="1" dirty="0">
                    <a:latin typeface="Times New Roman" charset="0"/>
                    <a:ea typeface="Times New Roman" charset="0"/>
                  </a:rPr>
                  <a:t>может быть применён</a:t>
                </a:r>
                <a:r>
                  <a:rPr lang="ru-RU" sz="3000" i="1" dirty="0" smtClean="0">
                    <a:latin typeface="Times New Roman" charset="0"/>
                    <a:ea typeface="Times New Roman" charset="0"/>
                  </a:rPr>
                  <a:t>:</a:t>
                </a:r>
                <a:endParaRPr lang="ru-RU" sz="3000" dirty="0" smtClean="0">
                  <a:latin typeface="Times New Roman" charset="0"/>
                  <a:ea typeface="Times New Roman" charset="0"/>
                </a:endParaRPr>
              </a:p>
              <a:p>
                <a:endParaRPr lang="ru-RU" sz="3000" dirty="0" smtClean="0">
                  <a:latin typeface="Times New Roman" charset="0"/>
                  <a:ea typeface="Times New Roman" charset="0"/>
                </a:endParaRPr>
              </a:p>
              <a:p>
                <a:r>
                  <a:rPr lang="ru-RU" sz="3000" dirty="0" smtClean="0">
                    <a:latin typeface="Times New Roman" charset="0"/>
                    <a:ea typeface="Times New Roman" charset="0"/>
                  </a:rPr>
                  <a:t>– для определения сечения неупругого взаимодействия нейтрино с ядрами</a:t>
                </a:r>
              </a:p>
              <a:p>
                <a:r>
                  <a:rPr lang="ru-RU" sz="3000" dirty="0" smtClean="0">
                    <a:latin typeface="Times New Roman" charset="0"/>
                    <a:ea typeface="Times New Roman" charset="0"/>
                  </a:rPr>
                  <a:t>– </a:t>
                </a:r>
                <a:r>
                  <a:rPr lang="ru-RU" sz="3000" dirty="0">
                    <a:latin typeface="Times New Roman" charset="0"/>
                    <a:ea typeface="Times New Roman" charset="0"/>
                  </a:rPr>
                  <a:t>для оценки нейтринных фонов в экспериментах </a:t>
                </a:r>
                <a:endParaRPr lang="ru-RU" sz="3000" dirty="0" smtClean="0">
                  <a:latin typeface="Times New Roman" charset="0"/>
                  <a:ea typeface="Times New Roman" charset="0"/>
                </a:endParaRPr>
              </a:p>
              <a:p>
                <a:r>
                  <a:rPr lang="ru-RU" sz="3000" dirty="0" smtClean="0">
                    <a:latin typeface="Times New Roman" charset="0"/>
                    <a:ea typeface="Times New Roman" charset="0"/>
                  </a:rPr>
                  <a:t>по </a:t>
                </a:r>
                <a:r>
                  <a:rPr lang="ru-RU" sz="3000" dirty="0">
                    <a:latin typeface="Times New Roman" charset="0"/>
                    <a:ea typeface="Times New Roman" charset="0"/>
                  </a:rPr>
                  <a:t>двойному бета-распаду </a:t>
                </a:r>
                <a:r>
                  <a:rPr lang="ru-RU" sz="3000" dirty="0" smtClean="0">
                    <a:latin typeface="Times New Roman" charset="0"/>
                    <a:ea typeface="Times New Roman" charset="0"/>
                  </a:rPr>
                  <a:t>ядер</a:t>
                </a:r>
              </a:p>
              <a:p>
                <a:r>
                  <a:rPr lang="ru-RU" sz="3000" dirty="0" smtClean="0">
                    <a:latin typeface="Times New Roman" charset="0"/>
                    <a:ea typeface="Times New Roman" charset="0"/>
                  </a:rPr>
                  <a:t>– </a:t>
                </a:r>
                <a:r>
                  <a:rPr lang="ru-RU" sz="3000" dirty="0">
                    <a:latin typeface="Times New Roman" charset="0"/>
                    <a:ea typeface="Times New Roman" charset="0"/>
                  </a:rPr>
                  <a:t>для оценки эффективности детекторов солнечных нейтрино.</a:t>
                </a:r>
              </a:p>
              <a:p>
                <a:endParaRPr lang="ru-RU" sz="2800" i="1" dirty="0">
                  <a:latin typeface="Times New Roman" charset="0"/>
                  <a:ea typeface="Times New Roman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812" y="779493"/>
                <a:ext cx="11712388" cy="6063198"/>
              </a:xfrm>
              <a:prstGeom prst="rect">
                <a:avLst/>
              </a:prstGeom>
              <a:blipFill rotWithShape="0">
                <a:blip r:embed="rId2"/>
                <a:stretch>
                  <a:fillRect l="-1249" t="-13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Группа 6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ЗАКЛЮЧЕНИЕ</a:t>
              </a:r>
              <a:endParaRPr lang="ru-RU" sz="3600" b="1" dirty="0"/>
            </a:p>
          </p:txBody>
        </p:sp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68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600" b="1" dirty="0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1878827" y="2932709"/>
            <a:ext cx="103131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5455614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3411425" y="1724929"/>
            <a:ext cx="4695068" cy="3429207"/>
            <a:chOff x="1403682" y="2577947"/>
            <a:chExt cx="4695068" cy="91425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1403682" y="2577947"/>
                  <a:ext cx="4695068" cy="43258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limLoc m:val="undOvr"/>
                            <m:ctrlPr>
                              <a:rPr lang="is-IS" sz="3600" i="1" smtClean="0">
                                <a:latin typeface="Cambria Math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sz="3600" b="0" i="1" smtClean="0">
                                <a:latin typeface="Cambria Math" charset="0"/>
                              </a:rPr>
                              <m:t>0</m:t>
                            </m:r>
                          </m:sub>
                          <m:sup>
                            <m:r>
                              <a:rPr lang="is-IS" sz="360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∞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3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3600" i="1">
                                    <a:latin typeface="Cambria Math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36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𝛽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3600" i="1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sz="3600" i="1">
                                    <a:latin typeface="Cambria Math" charset="0"/>
                                  </a:rPr>
                                  <m:t>𝐸</m:t>
                                </m:r>
                              </m:e>
                            </m:d>
                            <m:r>
                              <m:rPr>
                                <m:nor/>
                              </m:rPr>
                              <a:rPr lang="en-US" sz="3600" baseline="-25000" dirty="0"/>
                              <m:t>GTR</m:t>
                            </m:r>
                          </m:e>
                        </m:nary>
                        <m:r>
                          <a:rPr lang="en-US" sz="3600" b="0" i="1" smtClean="0">
                            <a:latin typeface="Cambria Math" charset="0"/>
                          </a:rPr>
                          <m:t>=3(</m:t>
                        </m:r>
                        <m:r>
                          <a:rPr lang="en-US" sz="3600" b="0" i="1" smtClean="0">
                            <a:latin typeface="Cambria Math" charset="0"/>
                          </a:rPr>
                          <m:t>𝑁</m:t>
                        </m:r>
                        <m:r>
                          <a:rPr lang="en-US" sz="3600" b="0" i="1" smtClean="0">
                            <a:latin typeface="Cambria Math" charset="0"/>
                          </a:rPr>
                          <m:t>−</m:t>
                        </m:r>
                        <m:r>
                          <a:rPr lang="en-US" sz="3600" b="0" i="1" smtClean="0">
                            <a:latin typeface="Cambria Math" charset="0"/>
                          </a:rPr>
                          <m:t>𝑍</m:t>
                        </m:r>
                        <m:r>
                          <a:rPr lang="en-US" sz="3600" b="0" i="1" smtClean="0">
                            <a:latin typeface="Cambria Math" charset="0"/>
                          </a:rPr>
                          <m:t>)</m:t>
                        </m:r>
                      </m:oMath>
                    </m:oMathPara>
                  </a14:m>
                  <a:endParaRPr lang="ru-RU" sz="3600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03682" y="2577947"/>
                  <a:ext cx="4695068" cy="432586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1403682" y="3059612"/>
                  <a:ext cx="3988143" cy="43258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limLoc m:val="undOvr"/>
                            <m:ctrlPr>
                              <a:rPr lang="is-IS" sz="3600" i="1" smtClean="0">
                                <a:latin typeface="Cambria Math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sz="3600" b="0" i="1" smtClean="0">
                                <a:latin typeface="Cambria Math" charset="0"/>
                              </a:rPr>
                              <m:t>0</m:t>
                            </m:r>
                          </m:sub>
                          <m:sup>
                            <m:r>
                              <a:rPr lang="is-IS" sz="3600" i="1" smtClean="0"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∞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36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sz="3600" i="1">
                                    <a:latin typeface="Cambria Math" charset="0"/>
                                  </a:rPr>
                                  <m:t>𝑆</m:t>
                                </m:r>
                              </m:e>
                              <m:sub>
                                <m:r>
                                  <a:rPr lang="en-US" sz="3600" i="1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𝛽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3600" i="1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r>
                                  <a:rPr lang="en-US" sz="3600" i="1">
                                    <a:latin typeface="Cambria Math" charset="0"/>
                                  </a:rPr>
                                  <m:t>𝐸</m:t>
                                </m:r>
                              </m:e>
                            </m:d>
                            <m:r>
                              <m:rPr>
                                <m:nor/>
                              </m:rPr>
                              <a:rPr lang="en-US" sz="3600" b="0" i="0" baseline="-25000" smtClean="0">
                                <a:latin typeface="Cambria Math" charset="0"/>
                              </a:rPr>
                              <m:t>IAS</m:t>
                            </m:r>
                          </m:e>
                        </m:nary>
                        <m:r>
                          <a:rPr lang="en-US" sz="3600" b="0" i="1" smtClean="0">
                            <a:latin typeface="Cambria Math" charset="0"/>
                          </a:rPr>
                          <m:t>=</m:t>
                        </m:r>
                        <m:r>
                          <a:rPr lang="en-US" sz="3600" b="0" i="1" smtClean="0">
                            <a:latin typeface="Cambria Math" charset="0"/>
                          </a:rPr>
                          <m:t>𝑁</m:t>
                        </m:r>
                        <m:r>
                          <a:rPr lang="en-US" sz="3600" b="0" i="1" smtClean="0">
                            <a:latin typeface="Cambria Math" charset="0"/>
                          </a:rPr>
                          <m:t>−</m:t>
                        </m:r>
                        <m:r>
                          <a:rPr lang="en-US" sz="3600" b="0" i="1" smtClean="0">
                            <a:latin typeface="Cambria Math" charset="0"/>
                          </a:rPr>
                          <m:t>𝑍</m:t>
                        </m:r>
                      </m:oMath>
                    </m:oMathPara>
                  </a14:m>
                  <a:endParaRPr lang="ru-RU" sz="3600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03682" y="3059612"/>
                  <a:ext cx="3988143" cy="432586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Группа 17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    </a:t>
              </a:r>
              <a:r>
                <a:rPr lang="ru-RU" altLang="x-none" sz="3600" b="1" dirty="0" smtClean="0"/>
                <a:t>НОРМИРОВКА СИЛОВОЙ ФУНКЦИИ</a:t>
              </a:r>
              <a:endParaRPr lang="ru-RU" altLang="x-none" sz="3600" b="1" dirty="0"/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66009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2358234" y="294385"/>
            <a:ext cx="7920037" cy="433387"/>
          </a:xfrm>
          <a:prstGeom prst="rect">
            <a:avLst/>
          </a:prstGeom>
          <a:solidFill>
            <a:srgbClr val="CCFFCC"/>
          </a:solidFill>
          <a:ln>
            <a:solidFill>
              <a:srgbClr val="FF0000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en-US" altLang="x-none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energy spectrum</a:t>
            </a:r>
            <a:endParaRPr lang="ru-RU" altLang="x-none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211015" y="1268726"/>
            <a:ext cx="8915400" cy="5423346"/>
            <a:chOff x="472434" y="1268726"/>
            <a:chExt cx="8135020" cy="5423346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2434" y="1268726"/>
              <a:ext cx="8135020" cy="542334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2921598" y="6041692"/>
                  <a:ext cx="3145570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charset="0"/>
                          </a:rPr>
                          <m:t>Neutrino</m:t>
                        </m:r>
                        <m:r>
                          <a:rPr lang="en-US" b="0" i="0" smtClean="0">
                            <a:latin typeface="Cambria Math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charset="0"/>
                          </a:rPr>
                          <m:t>energy</m:t>
                        </m:r>
                        <m:r>
                          <a:rPr lang="en-US" b="0" i="0" smtClean="0">
                            <a:latin typeface="Cambria Math" charset="0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charset="0"/>
                          </a:rPr>
                          <m:t>MeV</m:t>
                        </m:r>
                      </m:oMath>
                    </m:oMathPara>
                  </a14:m>
                  <a:endParaRPr lang="ru-RU" dirty="0"/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21598" y="6041692"/>
                  <a:ext cx="3145570" cy="369332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t="-96721" b="-119672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7" name="Прямая соединительная линия 6"/>
          <p:cNvCxnSpPr/>
          <p:nvPr/>
        </p:nvCxnSpPr>
        <p:spPr>
          <a:xfrm flipV="1">
            <a:off x="2519916" y="1552352"/>
            <a:ext cx="10632" cy="4145637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96566" y="1711843"/>
            <a:ext cx="1490914" cy="52322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Threshold Energy </a:t>
            </a:r>
          </a:p>
          <a:p>
            <a:r>
              <a:rPr lang="en-US" sz="1400" dirty="0" smtClean="0"/>
              <a:t>0.92 MeV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29289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-1"/>
            <a:ext cx="12192000" cy="597159"/>
          </a:xfrm>
          <a:prstGeom prst="rect">
            <a:avLst/>
          </a:prstGeom>
          <a:gradFill flip="none" rotWithShape="1">
            <a:gsLst>
              <a:gs pos="0">
                <a:schemeClr val="dk2">
                  <a:tint val="93000"/>
                  <a:satMod val="150000"/>
                  <a:shade val="98000"/>
                  <a:alpha val="80000"/>
                  <a:lumMod val="77000"/>
                </a:schemeClr>
              </a:gs>
              <a:gs pos="59000">
                <a:schemeClr val="dk2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dk2">
                  <a:shade val="63000"/>
                  <a:satMod val="120000"/>
                </a:schemeClr>
              </a:gs>
            </a:gsLst>
            <a:lin ang="0" scaled="1"/>
            <a:tileRect/>
          </a:gradFill>
          <a:ln>
            <a:solidFill>
              <a:schemeClr val="bg1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x-none" sz="28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ФОНА В ЭКСПЕРИМЕНТЕ </a:t>
            </a:r>
            <a:r>
              <a:rPr lang="en-US" altLang="x-none" sz="28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GERDA</a:t>
            </a:r>
            <a:endParaRPr lang="ru-RU" altLang="x-none" sz="2800" b="1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ru-RU" altLang="x-none" sz="3600" b="1" dirty="0" smtClean="0"/>
                <a:t>ИСТОЧНИКИ ФОНА В </a:t>
              </a:r>
              <a:r>
                <a:rPr lang="ru-RU" altLang="x-none" sz="3600" b="1" dirty="0"/>
                <a:t>Э</a:t>
              </a:r>
              <a:r>
                <a:rPr lang="ru-RU" altLang="x-none" sz="3600" b="1" dirty="0" smtClean="0"/>
                <a:t>КСПЕРИМЕНТЕ </a:t>
              </a:r>
              <a:r>
                <a:rPr lang="en-US" altLang="x-none" sz="3600" b="1" dirty="0" smtClean="0"/>
                <a:t>GERDA</a:t>
              </a:r>
              <a:endParaRPr lang="ru-RU" altLang="x-none" sz="3600" b="1" dirty="0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  <p:grpSp>
        <p:nvGrpSpPr>
          <p:cNvPr id="16" name="Группа 15"/>
          <p:cNvGrpSpPr/>
          <p:nvPr/>
        </p:nvGrpSpPr>
        <p:grpSpPr>
          <a:xfrm>
            <a:off x="1506894" y="826886"/>
            <a:ext cx="9178212" cy="5685882"/>
            <a:chOff x="1506894" y="826886"/>
            <a:chExt cx="9178212" cy="5685882"/>
          </a:xfrm>
        </p:grpSpPr>
        <p:pic>
          <p:nvPicPr>
            <p:cNvPr id="4" name="Объект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06894" y="826886"/>
              <a:ext cx="9178212" cy="5685882"/>
            </a:xfrm>
            <a:prstGeom prst="rect">
              <a:avLst/>
            </a:prstGeom>
          </p:spPr>
        </p:pic>
        <p:sp>
          <p:nvSpPr>
            <p:cNvPr id="15" name="Прямоугольник 14"/>
            <p:cNvSpPr/>
            <p:nvPr/>
          </p:nvSpPr>
          <p:spPr>
            <a:xfrm>
              <a:off x="1963271" y="5943600"/>
              <a:ext cx="1573305" cy="44375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0308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b="1" dirty="0" smtClean="0"/>
                <a:t>ЦЕЛЬ И АКТУАЛЬНОСТЬ РАБОТЫ</a:t>
              </a:r>
              <a:endParaRPr lang="ru-RU" sz="3600" b="1" dirty="0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3329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90808" y="713495"/>
            <a:ext cx="2240403" cy="2031325"/>
          </a:xfrm>
          <a:prstGeom prst="rect">
            <a:avLst/>
          </a:prstGeom>
          <a:solidFill>
            <a:srgbClr val="CCECFF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b="1" dirty="0">
                <a:sym typeface="Symbol" panose="05050102010706020507" pitchFamily="18" charset="2"/>
              </a:rPr>
              <a:t> </a:t>
            </a:r>
            <a:r>
              <a:rPr lang="en-US" altLang="ru-RU" b="1" dirty="0" smtClean="0">
                <a:sym typeface="Symbol" panose="05050102010706020507" pitchFamily="18" charset="2"/>
              </a:rPr>
              <a:t>Solar neutrino flux taken from BS05(OP) model</a:t>
            </a:r>
          </a:p>
          <a:p>
            <a:pPr algn="ctr" eaLnBrk="1" hangingPunct="1"/>
            <a:r>
              <a:rPr lang="en-US" dirty="0"/>
              <a:t>J. N. </a:t>
            </a:r>
            <a:r>
              <a:rPr lang="en-US" dirty="0" err="1"/>
              <a:t>Bahcall</a:t>
            </a:r>
            <a:r>
              <a:rPr lang="en-US" dirty="0"/>
              <a:t>, A. M. </a:t>
            </a:r>
            <a:r>
              <a:rPr lang="en-US" dirty="0" err="1"/>
              <a:t>Serenelli</a:t>
            </a:r>
            <a:r>
              <a:rPr lang="en-US" dirty="0"/>
              <a:t>, and S. </a:t>
            </a:r>
            <a:r>
              <a:rPr lang="en-US" dirty="0" err="1"/>
              <a:t>Basu</a:t>
            </a:r>
            <a:r>
              <a:rPr lang="en-US" dirty="0"/>
              <a:t>, </a:t>
            </a:r>
            <a:r>
              <a:rPr lang="en-US" dirty="0" err="1"/>
              <a:t>Astrophys</a:t>
            </a:r>
            <a:r>
              <a:rPr lang="en-US" dirty="0"/>
              <a:t>. J. </a:t>
            </a:r>
            <a:r>
              <a:rPr lang="en-US" dirty="0" smtClean="0"/>
              <a:t>Lett. </a:t>
            </a:r>
            <a:r>
              <a:rPr lang="en-US" b="1" dirty="0" smtClean="0"/>
              <a:t>621</a:t>
            </a:r>
            <a:r>
              <a:rPr lang="en-US" dirty="0"/>
              <a:t>, L85 (2005)</a:t>
            </a:r>
            <a:r>
              <a:rPr lang="en-US" dirty="0" smtClean="0"/>
              <a:t> </a:t>
            </a:r>
            <a:endParaRPr lang="ru-RU" altLang="ru-RU" b="1" dirty="0">
              <a:sym typeface="Symbol" panose="05050102010706020507" pitchFamily="18" charset="2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833446" y="851994"/>
            <a:ext cx="2819647" cy="1754326"/>
          </a:xfrm>
          <a:prstGeom prst="rect">
            <a:avLst/>
          </a:prstGeom>
          <a:solidFill>
            <a:srgbClr val="CCECFF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ru-RU" b="1" dirty="0">
                <a:sym typeface="Symbol" panose="05050102010706020507" pitchFamily="18" charset="2"/>
              </a:rPr>
              <a:t> F</a:t>
            </a:r>
            <a:r>
              <a:rPr lang="en-US" altLang="ru-RU" b="1" dirty="0" smtClean="0">
                <a:sym typeface="Symbol" panose="05050102010706020507" pitchFamily="18" charset="2"/>
              </a:rPr>
              <a:t>lux from BS05(OP) model</a:t>
            </a:r>
          </a:p>
          <a:p>
            <a:pPr algn="ctr" eaLnBrk="1" hangingPunct="1"/>
            <a:r>
              <a:rPr lang="en-US" dirty="0"/>
              <a:t>J. N. </a:t>
            </a:r>
            <a:r>
              <a:rPr lang="en-US" dirty="0" err="1"/>
              <a:t>Bahcall</a:t>
            </a:r>
            <a:r>
              <a:rPr lang="en-US" dirty="0"/>
              <a:t>, A. M. </a:t>
            </a:r>
            <a:r>
              <a:rPr lang="en-US" dirty="0" err="1"/>
              <a:t>Serenelli</a:t>
            </a:r>
            <a:r>
              <a:rPr lang="en-US" dirty="0"/>
              <a:t>, and S. </a:t>
            </a:r>
            <a:r>
              <a:rPr lang="en-US" dirty="0" err="1"/>
              <a:t>Basu</a:t>
            </a:r>
            <a:r>
              <a:rPr lang="en-US" dirty="0"/>
              <a:t>, </a:t>
            </a:r>
            <a:r>
              <a:rPr lang="en-US" dirty="0" err="1"/>
              <a:t>Astrophys</a:t>
            </a:r>
            <a:r>
              <a:rPr lang="en-US" dirty="0"/>
              <a:t>. J. </a:t>
            </a:r>
            <a:r>
              <a:rPr lang="en-US" dirty="0" smtClean="0"/>
              <a:t>Lett. </a:t>
            </a:r>
            <a:r>
              <a:rPr lang="en-US" b="1" dirty="0" smtClean="0"/>
              <a:t>621</a:t>
            </a:r>
            <a:r>
              <a:rPr lang="en-US" dirty="0"/>
              <a:t>, L85 (2005)</a:t>
            </a:r>
            <a:r>
              <a:rPr lang="en-US" dirty="0" smtClean="0"/>
              <a:t> </a:t>
            </a:r>
            <a:endParaRPr lang="ru-RU" altLang="ru-RU" b="1" dirty="0">
              <a:sym typeface="Symbol" panose="05050102010706020507" pitchFamily="18" charset="2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548770" y="3039836"/>
            <a:ext cx="5269229" cy="2308324"/>
          </a:xfrm>
          <a:prstGeom prst="rect">
            <a:avLst/>
          </a:prstGeom>
          <a:solidFill>
            <a:srgbClr val="CCECFF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ru-RU" sz="1600" b="1" dirty="0" smtClean="0">
                <a:sym typeface="Symbol" panose="05050102010706020507" pitchFamily="18" charset="2"/>
              </a:rPr>
              <a:t>[1] </a:t>
            </a:r>
            <a:r>
              <a:rPr lang="en-US" sz="1600" dirty="0"/>
              <a:t>H. </a:t>
            </a:r>
            <a:r>
              <a:rPr lang="en-US" sz="1600" dirty="0" err="1"/>
              <a:t>Ejiri</a:t>
            </a:r>
            <a:r>
              <a:rPr lang="en-US" sz="1600" dirty="0"/>
              <a:t> and S. R. Elliott</a:t>
            </a:r>
          </a:p>
          <a:p>
            <a:r>
              <a:rPr lang="en-US" sz="1600" dirty="0"/>
              <a:t>Phys. Rev. C </a:t>
            </a:r>
            <a:r>
              <a:rPr lang="en-US" sz="1600" b="1" dirty="0"/>
              <a:t>89</a:t>
            </a:r>
            <a:r>
              <a:rPr lang="en-US" sz="1600" dirty="0"/>
              <a:t>, </a:t>
            </a:r>
            <a:r>
              <a:rPr lang="en-US" sz="1600" dirty="0" smtClean="0"/>
              <a:t>055501 “</a:t>
            </a:r>
            <a:r>
              <a:rPr lang="en-US" sz="1600" dirty="0"/>
              <a:t>Charged current neutrino cross section for solar neutrinos, and background to </a:t>
            </a:r>
            <a:r>
              <a:rPr lang="en-US" sz="1600" i="1" dirty="0"/>
              <a:t>ββ</a:t>
            </a:r>
            <a:r>
              <a:rPr lang="en-US" sz="1600" dirty="0"/>
              <a:t>(0</a:t>
            </a:r>
            <a:r>
              <a:rPr lang="en-US" sz="1600" i="1" dirty="0"/>
              <a:t>ν</a:t>
            </a:r>
            <a:r>
              <a:rPr lang="en-US" sz="1600" dirty="0"/>
              <a:t>) </a:t>
            </a:r>
            <a:r>
              <a:rPr lang="en-US" sz="1600" dirty="0" smtClean="0"/>
              <a:t>experiments” </a:t>
            </a:r>
            <a:endParaRPr lang="en-US" sz="1600" b="1" dirty="0" smtClean="0"/>
          </a:p>
          <a:p>
            <a:r>
              <a:rPr lang="en-US" sz="1600" b="1" dirty="0" smtClean="0"/>
              <a:t>[2]</a:t>
            </a:r>
            <a:r>
              <a:rPr lang="en-US" sz="1600" dirty="0" smtClean="0"/>
              <a:t> </a:t>
            </a:r>
            <a:r>
              <a:rPr lang="en-US" sz="1600" dirty="0"/>
              <a:t>M. Behrens and J. </a:t>
            </a:r>
            <a:r>
              <a:rPr lang="en-US" sz="1600" dirty="0" err="1" smtClean="0"/>
              <a:t>Janecke</a:t>
            </a:r>
            <a:r>
              <a:rPr lang="en-US" sz="1600" dirty="0" smtClean="0"/>
              <a:t>, </a:t>
            </a:r>
            <a:r>
              <a:rPr lang="en-US" sz="1600" i="1" dirty="0" smtClean="0"/>
              <a:t>Elementary </a:t>
            </a:r>
            <a:r>
              <a:rPr lang="en-US" sz="1600" i="1" dirty="0"/>
              <a:t>Particles, </a:t>
            </a:r>
            <a:r>
              <a:rPr lang="en-US" sz="1600" i="1" dirty="0" smtClean="0"/>
              <a:t>Nuclei and </a:t>
            </a:r>
            <a:r>
              <a:rPr lang="en-US" sz="1600" i="1" dirty="0"/>
              <a:t>Atoms</a:t>
            </a:r>
            <a:r>
              <a:rPr lang="en-US" sz="1600" dirty="0"/>
              <a:t>, </a:t>
            </a:r>
            <a:r>
              <a:rPr lang="en-US" sz="1600" dirty="0" err="1"/>
              <a:t>Landolt</a:t>
            </a:r>
            <a:r>
              <a:rPr lang="en-US" sz="1600" dirty="0"/>
              <a:t>-Bornstein </a:t>
            </a:r>
            <a:r>
              <a:rPr lang="en-US" sz="1600" dirty="0" smtClean="0"/>
              <a:t>Group I</a:t>
            </a:r>
            <a:r>
              <a:rPr lang="en-US" sz="1600" dirty="0"/>
              <a:t>: Nuclear Physics </a:t>
            </a:r>
            <a:r>
              <a:rPr lang="en-US" sz="1600" dirty="0" smtClean="0"/>
              <a:t>and Technology</a:t>
            </a:r>
            <a:r>
              <a:rPr lang="en-US" sz="1600" dirty="0"/>
              <a:t>, Vol. 4 (Springer, </a:t>
            </a:r>
            <a:r>
              <a:rPr lang="en-US" sz="1600" dirty="0" smtClean="0"/>
              <a:t>Berlin, 1969</a:t>
            </a:r>
            <a:r>
              <a:rPr lang="en-US" sz="1600" dirty="0"/>
              <a:t>) </a:t>
            </a:r>
            <a:endParaRPr lang="en-US" sz="1600" b="1" dirty="0" smtClean="0"/>
          </a:p>
          <a:p>
            <a:r>
              <a:rPr lang="en-US" sz="1600" b="1" dirty="0" smtClean="0"/>
              <a:t>[3]</a:t>
            </a:r>
            <a:r>
              <a:rPr lang="en-US" sz="1600" dirty="0" smtClean="0"/>
              <a:t> </a:t>
            </a:r>
            <a:r>
              <a:rPr lang="nb-NO" sz="1600" dirty="0"/>
              <a:t>D. Mund </a:t>
            </a:r>
            <a:r>
              <a:rPr lang="nb-NO" sz="1600" i="1" dirty="0"/>
              <a:t>et al.</a:t>
            </a:r>
            <a:r>
              <a:rPr lang="nb-NO" sz="1600" dirty="0"/>
              <a:t>, Phys. Rev. Lett. </a:t>
            </a:r>
            <a:r>
              <a:rPr lang="nb-NO" sz="1600" b="1" dirty="0"/>
              <a:t>110</a:t>
            </a:r>
            <a:r>
              <a:rPr lang="nb-NO" sz="1600" dirty="0"/>
              <a:t>, 172502 (2013</a:t>
            </a:r>
            <a:r>
              <a:rPr lang="nb-NO" sz="1600" dirty="0" smtClean="0"/>
              <a:t>)</a:t>
            </a:r>
          </a:p>
          <a:p>
            <a:r>
              <a:rPr lang="nb-NO" sz="1600" b="1" dirty="0" smtClean="0"/>
              <a:t>[4]</a:t>
            </a:r>
            <a:r>
              <a:rPr lang="nb-NO" sz="1600" dirty="0" smtClean="0"/>
              <a:t> </a:t>
            </a:r>
            <a:r>
              <a:rPr lang="fr-FR" sz="1600" dirty="0"/>
              <a:t>J. H. Thies </a:t>
            </a:r>
            <a:r>
              <a:rPr lang="fr-FR" sz="1600" i="1" dirty="0"/>
              <a:t>et al.</a:t>
            </a:r>
            <a:r>
              <a:rPr lang="fr-FR" sz="1600" dirty="0"/>
              <a:t>, Phys. Rev. C </a:t>
            </a:r>
            <a:r>
              <a:rPr lang="fr-FR" sz="1600" b="1" dirty="0"/>
              <a:t>86</a:t>
            </a:r>
            <a:r>
              <a:rPr lang="fr-FR" sz="1600" dirty="0"/>
              <a:t>, 014304 (2012) </a:t>
            </a:r>
            <a:endParaRPr lang="en-US" sz="1600" b="1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4"/>
              <p:cNvSpPr>
                <a:spLocks noChangeArrowheads="1"/>
              </p:cNvSpPr>
              <p:nvPr/>
            </p:nvSpPr>
            <p:spPr bwMode="auto">
              <a:xfrm>
                <a:off x="523306" y="4530078"/>
                <a:ext cx="5591191" cy="338554"/>
              </a:xfrm>
              <a:prstGeom prst="rect">
                <a:avLst/>
              </a:prstGeom>
              <a:solidFill>
                <a:srgbClr val="CCECFF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r>
                  <a:rPr lang="nb-NO" sz="1600" dirty="0" smtClean="0"/>
                  <a:t> </a:t>
                </a:r>
                <a:r>
                  <a:rPr lang="fr-FR" sz="1600" dirty="0"/>
                  <a:t>J. H. Thies </a:t>
                </a:r>
                <a:r>
                  <a:rPr lang="fr-FR" sz="1600" i="1" dirty="0"/>
                  <a:t>et al.</a:t>
                </a:r>
                <a:r>
                  <a:rPr lang="fr-FR" sz="1600" dirty="0"/>
                  <a:t>, </a:t>
                </a:r>
                <a:r>
                  <a:rPr lang="fr-FR" sz="1600" dirty="0" smtClean="0"/>
                  <a:t>Phys</a:t>
                </a:r>
                <a:r>
                  <a:rPr lang="fr-FR" sz="1600" dirty="0"/>
                  <a:t>. </a:t>
                </a:r>
                <a:r>
                  <a:rPr lang="fr-FR" sz="1600" dirty="0" err="1" smtClean="0"/>
                  <a:t>Rev</a:t>
                </a:r>
                <a:r>
                  <a:rPr lang="fr-FR" sz="1600" dirty="0" smtClean="0"/>
                  <a:t>. C </a:t>
                </a:r>
                <a:r>
                  <a:rPr lang="fr-FR" sz="1600" b="1" dirty="0"/>
                  <a:t>86</a:t>
                </a:r>
                <a:r>
                  <a:rPr lang="fr-FR" sz="1600" dirty="0"/>
                  <a:t>, 014304 (2012) ,</a:t>
                </a:r>
                <a:r>
                  <a:rPr lang="fr-FR" sz="1600" dirty="0" smtClean="0"/>
                  <a:t> 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 charset="0"/>
                        <a:ea typeface="Cambria Math" charset="0"/>
                        <a:cs typeface="Cambria Math" charset="0"/>
                      </a:rPr>
                      <m:t>0</m:t>
                    </m:r>
                    <m:r>
                      <a:rPr lang="en-US" sz="16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r>
                      <a:rPr lang="fr-FR" sz="16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𝜃</m:t>
                    </m:r>
                    <m:r>
                      <a:rPr lang="en-US" sz="16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&lt;0.5 </m:t>
                    </m:r>
                  </m:oMath>
                </a14:m>
                <a:endParaRPr lang="en-US" sz="1600" b="1" dirty="0" smtClean="0"/>
              </a:p>
            </p:txBody>
          </p:sp>
        </mc:Choice>
        <mc:Fallback xmlns="">
          <p:sp>
            <p:nvSpPr>
              <p:cNvPr id="7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3306" y="4530078"/>
                <a:ext cx="5591191" cy="338554"/>
              </a:xfrm>
              <a:prstGeom prst="rect">
                <a:avLst/>
              </a:prstGeom>
              <a:blipFill rotWithShape="0">
                <a:blip r:embed="rId2"/>
                <a:stretch>
                  <a:fillRect t="-81034" b="-106897"/>
                </a:stretch>
              </a:blipFill>
              <a:ln w="12700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02873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664" y="1236092"/>
            <a:ext cx="1167400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charset="0"/>
                <a:ea typeface="Times New Roman" charset="0"/>
              </a:rPr>
              <a:t>1) Подземное расположение установок; </a:t>
            </a:r>
            <a:endParaRPr lang="ru-RU" sz="2400" dirty="0">
              <a:latin typeface="Times New Roman" charset="0"/>
              <a:ea typeface="Calibri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charset="0"/>
                <a:ea typeface="Times New Roman" charset="0"/>
              </a:rPr>
              <a:t>2) Активная защита от космических лучей;</a:t>
            </a:r>
            <a:endParaRPr lang="ru-RU" sz="2400" dirty="0">
              <a:latin typeface="Times New Roman" charset="0"/>
              <a:ea typeface="Calibri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charset="0"/>
                <a:ea typeface="Times New Roman" charset="0"/>
              </a:rPr>
              <a:t>3) Использование отобранных низкорадиоактивных материалов для изготовления детекторов, конструкционных материалов и защиты; </a:t>
            </a:r>
            <a:endParaRPr lang="ru-RU" sz="2400" dirty="0">
              <a:latin typeface="Times New Roman" charset="0"/>
              <a:ea typeface="Calibri" charset="0"/>
            </a:endParaRPr>
          </a:p>
          <a:p>
            <a:pPr indent="44958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charset="0"/>
                <a:ea typeface="Times New Roman" charset="0"/>
              </a:rPr>
              <a:t>4) Минимизация экспозиции германия и меди на поверхности земли, где они подвергаются активирующему воздействию космических лучей во время изготовления детекторов и элементов защиты; </a:t>
            </a:r>
            <a:endParaRPr lang="ru-RU" sz="2400" dirty="0">
              <a:latin typeface="Times New Roman" charset="0"/>
              <a:ea typeface="Calibri" charset="0"/>
            </a:endParaRPr>
          </a:p>
          <a:p>
            <a:pPr lvl="1"/>
            <a:r>
              <a:rPr lang="ru-RU" sz="2400" dirty="0" smtClean="0">
                <a:latin typeface="Times New Roman" charset="0"/>
                <a:ea typeface="Times New Roman" charset="0"/>
              </a:rPr>
              <a:t>5</a:t>
            </a:r>
            <a:r>
              <a:rPr lang="ru-RU" sz="2400" dirty="0">
                <a:latin typeface="Times New Roman" charset="0"/>
                <a:ea typeface="Times New Roman" charset="0"/>
              </a:rPr>
              <a:t>) Селекция фоновых событий путем анализа формы импульсов детекторов. </a:t>
            </a:r>
            <a:endParaRPr lang="ru-RU" sz="240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ru-RU" sz="3600" b="1" dirty="0" smtClean="0"/>
                <a:t>МЕТОДЫ ЗАЩИТЫ ОТ ФОНА</a:t>
              </a:r>
              <a:endParaRPr lang="ru-RU" altLang="x-none" sz="3600" b="1" dirty="0"/>
            </a:p>
          </p:txBody>
        </p:sp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47413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ru-RU" sz="3600" b="1" dirty="0" smtClean="0"/>
                <a:t>ФАЗЫ ЭКСПЕРИМЕНТА</a:t>
              </a:r>
              <a:endParaRPr lang="ru-RU" altLang="x-none" sz="3600" b="1" dirty="0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Прямоугольник 6"/>
              <p:cNvSpPr/>
              <p:nvPr/>
            </p:nvSpPr>
            <p:spPr>
              <a:xfrm>
                <a:off x="257664" y="1333977"/>
                <a:ext cx="12192000" cy="52660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50000"/>
                  </a:lnSpc>
                </a:pPr>
                <a:r>
                  <a:rPr lang="ru-RU" sz="2400" b="1" dirty="0" smtClean="0">
                    <a:latin typeface="Times New Roman" charset="0"/>
                    <a:ea typeface="Times New Roman" charset="0"/>
                  </a:rPr>
                  <a:t>1-я Фаза (2010 </a:t>
                </a:r>
                <a:r>
                  <a:rPr lang="mr-IN" sz="2400" b="1" dirty="0" smtClean="0">
                    <a:latin typeface="Times New Roman" charset="0"/>
                    <a:ea typeface="Times New Roman" charset="0"/>
                  </a:rPr>
                  <a:t>–</a:t>
                </a:r>
                <a:r>
                  <a:rPr lang="ru-RU" sz="2400" b="1" dirty="0" smtClean="0">
                    <a:latin typeface="Times New Roman" charset="0"/>
                    <a:ea typeface="Times New Roman" charset="0"/>
                  </a:rPr>
                  <a:t> 2013 </a:t>
                </a:r>
                <a:r>
                  <a:rPr lang="ru-RU" sz="2400" b="1" dirty="0" err="1" smtClean="0">
                    <a:latin typeface="Times New Roman" charset="0"/>
                    <a:ea typeface="Times New Roman" charset="0"/>
                  </a:rPr>
                  <a:t>гг</a:t>
                </a:r>
                <a:r>
                  <a:rPr lang="en-US" sz="2400" b="1" dirty="0" smtClean="0">
                    <a:latin typeface="Times New Roman" charset="0"/>
                    <a:ea typeface="Times New Roman" charset="0"/>
                  </a:rPr>
                  <a:t>.)</a:t>
                </a:r>
                <a:r>
                  <a:rPr lang="ru-RU" sz="2400" b="1" dirty="0" smtClean="0">
                    <a:latin typeface="Times New Roman" charset="0"/>
                    <a:ea typeface="Times New Roman" charset="0"/>
                  </a:rPr>
                  <a:t>			</a:t>
                </a:r>
                <a:r>
                  <a:rPr lang="ru-RU" sz="2400" b="1" dirty="0">
                    <a:latin typeface="Times New Roman" charset="0"/>
                    <a:ea typeface="Times New Roman" charset="0"/>
                  </a:rPr>
                  <a:t>2-я Фаза (</a:t>
                </a:r>
                <a:r>
                  <a:rPr lang="ru-RU" sz="2400" b="1" dirty="0"/>
                  <a:t>2016 г. и по </a:t>
                </a:r>
                <a:r>
                  <a:rPr lang="ru-RU" sz="2400" b="1" dirty="0" smtClean="0"/>
                  <a:t>н. в. </a:t>
                </a:r>
                <a:r>
                  <a:rPr lang="ru-RU" sz="2400" b="1" dirty="0" smtClean="0">
                    <a:latin typeface="Times New Roman" charset="0"/>
                    <a:ea typeface="Times New Roman" charset="0"/>
                  </a:rPr>
                  <a:t>)</a:t>
                </a:r>
                <a:endParaRPr lang="en-US" sz="2400" b="1" dirty="0" smtClean="0"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</a:pPr>
                <a:r>
                  <a:rPr lang="ru-RU" sz="2400" dirty="0" smtClean="0">
                    <a:latin typeface="Times New Roman" charset="0"/>
                    <a:ea typeface="Times New Roman" charset="0"/>
                  </a:rPr>
                  <a:t>масса </a:t>
                </a:r>
                <a:r>
                  <a:rPr lang="en-US" sz="2400" dirty="0" smtClean="0">
                    <a:latin typeface="Times New Roman" charset="0"/>
                    <a:ea typeface="Times New Roman" charset="0"/>
                  </a:rPr>
                  <a:t>Ge </a:t>
                </a:r>
                <a:r>
                  <a:rPr lang="ru-RU" sz="2400" dirty="0" smtClean="0">
                    <a:latin typeface="Times New Roman" charset="0"/>
                    <a:ea typeface="Times New Roman" charset="0"/>
                  </a:rPr>
                  <a:t>детектора –  </a:t>
                </a:r>
                <a:r>
                  <a:rPr lang="en-US" sz="2400" dirty="0">
                    <a:latin typeface="Times New Roman" charset="0"/>
                    <a:ea typeface="Times New Roman" charset="0"/>
                  </a:rPr>
                  <a:t>18 </a:t>
                </a:r>
                <a:r>
                  <a:rPr lang="ru-RU" sz="2400" dirty="0" smtClean="0">
                    <a:latin typeface="Times New Roman" charset="0"/>
                    <a:ea typeface="Times New Roman" charset="0"/>
                  </a:rPr>
                  <a:t>кг			</a:t>
                </a:r>
                <a:r>
                  <a:rPr lang="ru-RU" sz="2400" dirty="0">
                    <a:latin typeface="Times New Roman" charset="0"/>
                    <a:ea typeface="Times New Roman" charset="0"/>
                  </a:rPr>
                  <a:t>масса </a:t>
                </a:r>
                <a:r>
                  <a:rPr lang="en-US" sz="2400" dirty="0">
                    <a:latin typeface="Times New Roman" charset="0"/>
                    <a:ea typeface="Times New Roman" charset="0"/>
                  </a:rPr>
                  <a:t>Ge </a:t>
                </a:r>
                <a:r>
                  <a:rPr lang="ru-RU" sz="2400" dirty="0">
                    <a:latin typeface="Times New Roman" charset="0"/>
                    <a:ea typeface="Times New Roman" charset="0"/>
                  </a:rPr>
                  <a:t>детектора –  </a:t>
                </a:r>
                <a:r>
                  <a:rPr lang="ru-RU" sz="2400" dirty="0" smtClean="0">
                    <a:latin typeface="Times New Roman" charset="0"/>
                    <a:ea typeface="Times New Roman" charset="0"/>
                  </a:rPr>
                  <a:t>40</a:t>
                </a:r>
                <a:r>
                  <a:rPr lang="en-US" sz="2400" dirty="0" smtClean="0">
                    <a:latin typeface="Times New Roman" charset="0"/>
                    <a:ea typeface="Times New Roman" charset="0"/>
                  </a:rPr>
                  <a:t> </a:t>
                </a:r>
                <a:r>
                  <a:rPr lang="ru-RU" sz="2400" dirty="0" smtClean="0">
                    <a:latin typeface="Times New Roman" charset="0"/>
                    <a:ea typeface="Times New Roman" charset="0"/>
                  </a:rPr>
                  <a:t>кг</a:t>
                </a:r>
              </a:p>
              <a:p>
                <a:pPr indent="449580" algn="just">
                  <a:lnSpc>
                    <a:spcPct val="150000"/>
                  </a:lnSpc>
                </a:pPr>
                <a:r>
                  <a:rPr lang="ru-RU" sz="2400" dirty="0"/>
                  <a:t>экспозиция </a:t>
                </a:r>
                <a:r>
                  <a:rPr lang="ru-RU" sz="2400" dirty="0" smtClean="0"/>
                  <a:t>– 21,6 </a:t>
                </a:r>
                <a:r>
                  <a:rPr lang="ru-RU" sz="2400" dirty="0"/>
                  <a:t>кг</a:t>
                </a:r>
                <a14:m>
                  <m:oMath xmlns:m="http://schemas.openxmlformats.org/officeDocument/2006/math">
                    <m:r>
                      <a:rPr lang="ru-RU" sz="2400" i="1"/>
                      <m:t> ∙ </m:t>
                    </m:r>
                  </m:oMath>
                </a14:m>
                <a:r>
                  <a:rPr lang="ru-RU" sz="2400" dirty="0" smtClean="0"/>
                  <a:t>лет			</a:t>
                </a:r>
                <a:r>
                  <a:rPr lang="ru-RU" sz="2400" dirty="0"/>
                  <a:t>экспозиция – </a:t>
                </a:r>
                <a:r>
                  <a:rPr lang="ru-RU" sz="2400" dirty="0" smtClean="0"/>
                  <a:t>34,4 </a:t>
                </a:r>
                <a:r>
                  <a:rPr lang="ru-RU" sz="2400" dirty="0"/>
                  <a:t>кг</a:t>
                </a:r>
                <a14:m>
                  <m:oMath xmlns:m="http://schemas.openxmlformats.org/officeDocument/2006/math">
                    <m:r>
                      <a:rPr lang="ru-RU" sz="2400" i="1">
                        <a:latin typeface="Cambria Math" charset="0"/>
                      </a:rPr>
                      <m:t> ∙ </m:t>
                    </m:r>
                  </m:oMath>
                </a14:m>
                <a:r>
                  <a:rPr lang="ru-RU" sz="2400" dirty="0" smtClean="0"/>
                  <a:t>лет</a:t>
                </a:r>
                <a:endParaRPr lang="en-US" sz="2400" dirty="0" smtClean="0"/>
              </a:p>
              <a:p>
                <a:pPr indent="449580" algn="just">
                  <a:lnSpc>
                    <a:spcPct val="150000"/>
                  </a:lnSpc>
                </a:pPr>
                <a:r>
                  <a:rPr lang="ru-RU" sz="2400" dirty="0" smtClean="0"/>
                  <a:t>Уровень фона </a:t>
                </a:r>
                <a:r>
                  <a:rPr lang="ru-RU" sz="2400" dirty="0"/>
                  <a:t>≈10</a:t>
                </a:r>
                <a:r>
                  <a:rPr lang="ru-RU" sz="2400" baseline="30000" dirty="0"/>
                  <a:t>–2</a:t>
                </a:r>
                <a:r>
                  <a:rPr lang="ru-RU" sz="2400" dirty="0"/>
                  <a:t> события в кг на </a:t>
                </a:r>
                <a:r>
                  <a:rPr lang="ru-RU" sz="2400" dirty="0" smtClean="0"/>
                  <a:t>кэВ	</a:t>
                </a:r>
                <a:r>
                  <a:rPr lang="ru-RU" sz="2400" dirty="0"/>
                  <a:t>Уровень фона ≈</a:t>
                </a:r>
                <a:r>
                  <a:rPr lang="ru-RU" sz="2400" dirty="0" smtClean="0"/>
                  <a:t>10</a:t>
                </a:r>
                <a:r>
                  <a:rPr lang="ru-RU" sz="2400" baseline="30000" dirty="0" smtClean="0"/>
                  <a:t>–3</a:t>
                </a:r>
                <a:r>
                  <a:rPr lang="ru-RU" sz="2400" dirty="0" smtClean="0"/>
                  <a:t> </a:t>
                </a:r>
                <a:r>
                  <a:rPr lang="ru-RU" sz="2400" dirty="0"/>
                  <a:t>события в кг на кэВ </a:t>
                </a:r>
                <a:endParaRPr lang="ru-RU" sz="2400" dirty="0" smtClean="0"/>
              </a:p>
              <a:p>
                <a:pPr indent="449580" algn="just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/>
                        </m:ctrlPr>
                      </m:sSubSupPr>
                      <m:e>
                        <m:r>
                          <a:rPr lang="ru-RU" sz="2400" i="1"/>
                          <m:t>𝑇</m:t>
                        </m:r>
                      </m:e>
                      <m:sub>
                        <m:r>
                          <a:rPr lang="ru-RU" sz="2400" i="1"/>
                          <m:t>1/2</m:t>
                        </m:r>
                      </m:sub>
                      <m:sup>
                        <m:r>
                          <a:rPr lang="ru-RU" sz="2400" i="1"/>
                          <m:t>0</m:t>
                        </m:r>
                        <m:r>
                          <a:rPr lang="ru-RU" sz="2400" i="1"/>
                          <m:t>𝜈</m:t>
                        </m:r>
                      </m:sup>
                    </m:sSubSup>
                    <m:r>
                      <a:rPr lang="ru-RU" sz="2400" i="1"/>
                      <m:t> </m:t>
                    </m:r>
                  </m:oMath>
                </a14:m>
                <a:r>
                  <a:rPr lang="ru-RU" sz="2400" dirty="0"/>
                  <a:t>&gt; 2,1 × 10</a:t>
                </a:r>
                <a:r>
                  <a:rPr lang="ru-RU" sz="2400" baseline="30000" dirty="0"/>
                  <a:t>25</a:t>
                </a:r>
                <a:r>
                  <a:rPr lang="ru-RU" sz="2400" dirty="0"/>
                  <a:t> лет</a:t>
                </a:r>
                <a:r>
                  <a:rPr lang="ru-RU" sz="2400" dirty="0">
                    <a:effectLst/>
                  </a:rPr>
                  <a:t> </a:t>
                </a:r>
                <a:r>
                  <a:rPr lang="ru-RU" sz="2400" dirty="0" smtClean="0"/>
                  <a:t> 		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ru-RU" sz="2400" i="1"/>
                        </m:ctrlPr>
                      </m:sSubSupPr>
                      <m:e>
                        <m:r>
                          <a:rPr lang="ru-RU" sz="2400" i="1"/>
                          <m:t>𝑇</m:t>
                        </m:r>
                      </m:e>
                      <m:sub>
                        <m:r>
                          <a:rPr lang="ru-RU" sz="2400" i="1"/>
                          <m:t>1/2</m:t>
                        </m:r>
                      </m:sub>
                      <m:sup>
                        <m:r>
                          <a:rPr lang="ru-RU" sz="2400" i="1"/>
                          <m:t>0</m:t>
                        </m:r>
                        <m:r>
                          <a:rPr lang="ru-RU" sz="2400" i="1"/>
                          <m:t>𝜈</m:t>
                        </m:r>
                      </m:sup>
                    </m:sSubSup>
                    <m:r>
                      <a:rPr lang="ru-RU" sz="2400" i="1"/>
                      <m:t> </m:t>
                    </m:r>
                  </m:oMath>
                </a14:m>
                <a:r>
                  <a:rPr lang="en-US" sz="2400" dirty="0"/>
                  <a:t> </a:t>
                </a:r>
                <a:r>
                  <a:rPr lang="ru-RU" sz="2400" dirty="0"/>
                  <a:t>&gt;</a:t>
                </a:r>
                <a:r>
                  <a:rPr lang="en-US" sz="2400" dirty="0"/>
                  <a:t> </a:t>
                </a:r>
                <a:r>
                  <a:rPr lang="ru-RU" sz="2400" dirty="0"/>
                  <a:t>8,0</a:t>
                </a:r>
                <a:r>
                  <a:rPr lang="en-US" sz="2400" dirty="0"/>
                  <a:t> </a:t>
                </a:r>
                <a:r>
                  <a:rPr lang="ru-RU" sz="2400" dirty="0"/>
                  <a:t>×</a:t>
                </a:r>
                <a:r>
                  <a:rPr lang="en-US" sz="2400" dirty="0"/>
                  <a:t> </a:t>
                </a:r>
                <a:r>
                  <a:rPr lang="ru-RU" sz="2400" dirty="0"/>
                  <a:t>10</a:t>
                </a:r>
                <a:r>
                  <a:rPr lang="ru-RU" sz="2400" baseline="30000" dirty="0"/>
                  <a:t>25 </a:t>
                </a:r>
                <a:r>
                  <a:rPr lang="ru-RU" sz="2400" dirty="0"/>
                  <a:t>лет</a:t>
                </a:r>
                <a:r>
                  <a:rPr lang="ru-RU" sz="2400" dirty="0">
                    <a:effectLst/>
                  </a:rPr>
                  <a:t> </a:t>
                </a:r>
                <a:r>
                  <a:rPr lang="ru-RU" sz="2400" dirty="0" smtClean="0"/>
                  <a:t>				</a:t>
                </a:r>
                <a:endParaRPr lang="ru-RU" sz="2400" dirty="0"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Aft>
                    <a:spcPts val="0"/>
                  </a:spcAft>
                </a:pPr>
                <a:endParaRPr lang="ru-RU" sz="2400" dirty="0" smtClean="0"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Aft>
                    <a:spcPts val="0"/>
                  </a:spcAft>
                </a:pPr>
                <a:endParaRPr lang="ru-RU" sz="2400" dirty="0"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Aft>
                    <a:spcPts val="0"/>
                  </a:spcAft>
                </a:pPr>
                <a:endParaRPr lang="ru-RU" sz="2400" dirty="0" smtClean="0">
                  <a:latin typeface="Times New Roman" charset="0"/>
                  <a:ea typeface="Times New Roman" charset="0"/>
                </a:endParaRPr>
              </a:p>
              <a:p>
                <a:pPr indent="449580" algn="just">
                  <a:lnSpc>
                    <a:spcPct val="150000"/>
                  </a:lnSpc>
                  <a:spcAft>
                    <a:spcPts val="0"/>
                  </a:spcAft>
                </a:pPr>
                <a:endParaRPr lang="en-US" sz="2400" dirty="0">
                  <a:latin typeface="Times New Roman" charset="0"/>
                  <a:ea typeface="Times New Roman" charset="0"/>
                </a:endParaRPr>
              </a:p>
            </p:txBody>
          </p:sp>
        </mc:Choice>
        <mc:Fallback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664" y="1333977"/>
                <a:ext cx="12192000" cy="526605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4160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8" r="10517" b="8779"/>
          <a:stretch/>
        </p:blipFill>
        <p:spPr bwMode="auto">
          <a:xfrm>
            <a:off x="699368" y="275474"/>
            <a:ext cx="10209638" cy="65825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476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en-US" sz="3600" b="1" dirty="0" smtClean="0"/>
                <a:t>LEGENDA</a:t>
              </a:r>
              <a:endParaRPr lang="ru-RU" altLang="x-none" sz="3600" b="1" dirty="0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1063255" y="1275906"/>
            <a:ext cx="2849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GERDA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1063255" y="2459481"/>
            <a:ext cx="2849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MAJORANA</a:t>
            </a:r>
            <a:endParaRPr lang="ru-RU" sz="36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129247" y="1437489"/>
            <a:ext cx="1878963" cy="323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4146697" y="2297899"/>
            <a:ext cx="1878963" cy="3231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10669" y="1651568"/>
            <a:ext cx="2849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LEGENDA</a:t>
            </a:r>
            <a:endParaRPr lang="ru-RU" sz="3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773527" y="4043355"/>
            <a:ext cx="4471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charset="0"/>
                <a:ea typeface="Times New Roman" charset="0"/>
              </a:rPr>
              <a:t>масса </a:t>
            </a:r>
            <a:r>
              <a:rPr lang="en-US" sz="2800" dirty="0">
                <a:latin typeface="Times New Roman" charset="0"/>
                <a:ea typeface="Times New Roman" charset="0"/>
              </a:rPr>
              <a:t>Ge </a:t>
            </a:r>
            <a:r>
              <a:rPr lang="ru-RU" sz="2800" dirty="0">
                <a:latin typeface="Times New Roman" charset="0"/>
                <a:ea typeface="Times New Roman" charset="0"/>
              </a:rPr>
              <a:t>детектора –  </a:t>
            </a:r>
            <a:r>
              <a:rPr lang="ru-RU" sz="2800" dirty="0" smtClean="0">
                <a:latin typeface="Times New Roman" charset="0"/>
                <a:ea typeface="Times New Roman" charset="0"/>
              </a:rPr>
              <a:t>до 1 т</a:t>
            </a:r>
            <a:endParaRPr lang="ru-RU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Прямоугольник 15"/>
              <p:cNvSpPr/>
              <p:nvPr/>
            </p:nvSpPr>
            <p:spPr>
              <a:xfrm>
                <a:off x="3773527" y="4784372"/>
                <a:ext cx="2771977" cy="6041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ru-RU" sz="2800" i="1">
                            <a:latin typeface="Cambria Math" charset="0"/>
                            <a:ea typeface="Times New Roman" charset="0"/>
                          </a:rPr>
                        </m:ctrlPr>
                      </m:sSubSupPr>
                      <m:e>
                        <m:r>
                          <a:rPr lang="ru-RU" sz="28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𝑇</m:t>
                        </m:r>
                      </m:e>
                      <m:sub>
                        <m:r>
                          <a:rPr lang="ru-RU" sz="28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1/2</m:t>
                        </m:r>
                      </m:sub>
                      <m:sup>
                        <m:r>
                          <a:rPr lang="ru-RU" sz="28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0</m:t>
                        </m:r>
                        <m:r>
                          <a:rPr lang="ru-RU" sz="2800" i="1">
                            <a:effectLst/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𝜈</m:t>
                        </m:r>
                      </m:sup>
                    </m:sSubSup>
                    <m:r>
                      <a:rPr lang="ru-RU" sz="2800" i="1">
                        <a:effectLst/>
                        <a:latin typeface="Cambria Math" charset="0"/>
                        <a:ea typeface="Times New Roman" charset="0"/>
                        <a:cs typeface="Times New Roman" charset="0"/>
                      </a:rPr>
                      <m:t> </m:t>
                    </m:r>
                  </m:oMath>
                </a14:m>
                <a:r>
                  <a:rPr lang="ru-RU" sz="2800" dirty="0">
                    <a:effectLst/>
                    <a:latin typeface="Times New Roman" charset="0"/>
                    <a:ea typeface="Times New Roman" charset="0"/>
                  </a:rPr>
                  <a:t>&gt; </a:t>
                </a:r>
                <a:r>
                  <a:rPr lang="ru-RU" sz="2800" dirty="0" smtClean="0">
                    <a:effectLst/>
                    <a:latin typeface="Times New Roman" charset="0"/>
                    <a:ea typeface="Times New Roman" charset="0"/>
                  </a:rPr>
                  <a:t>1</a:t>
                </a:r>
                <a:r>
                  <a:rPr lang="en-US" sz="2800" dirty="0">
                    <a:latin typeface="Times New Roman" charset="0"/>
                    <a:ea typeface="Times New Roman" charset="0"/>
                  </a:rPr>
                  <a:t> </a:t>
                </a:r>
                <a:r>
                  <a:rPr lang="ru-RU" sz="2800" dirty="0" smtClean="0">
                    <a:effectLst/>
                    <a:latin typeface="Times New Roman" charset="0"/>
                    <a:ea typeface="Times New Roman" charset="0"/>
                  </a:rPr>
                  <a:t>∙10</a:t>
                </a:r>
                <a:r>
                  <a:rPr lang="ru-RU" sz="2800" baseline="30000" dirty="0" smtClean="0">
                    <a:effectLst/>
                    <a:latin typeface="Times New Roman" charset="0"/>
                    <a:ea typeface="Times New Roman" charset="0"/>
                  </a:rPr>
                  <a:t>2</a:t>
                </a:r>
                <a:r>
                  <a:rPr lang="en-US" sz="2800" baseline="30000" dirty="0" smtClean="0">
                    <a:effectLst/>
                    <a:latin typeface="Times New Roman" charset="0"/>
                    <a:ea typeface="Times New Roman" charset="0"/>
                  </a:rPr>
                  <a:t>8</a:t>
                </a:r>
                <a:r>
                  <a:rPr lang="ru-RU" sz="2800" baseline="30000" dirty="0" smtClean="0">
                    <a:effectLst/>
                    <a:latin typeface="Times New Roman" charset="0"/>
                    <a:ea typeface="Times New Roman" charset="0"/>
                  </a:rPr>
                  <a:t> </a:t>
                </a:r>
                <a:r>
                  <a:rPr lang="ru-RU" sz="2800" dirty="0" smtClean="0">
                    <a:effectLst/>
                    <a:latin typeface="Times New Roman" charset="0"/>
                    <a:ea typeface="Times New Roman" charset="0"/>
                  </a:rPr>
                  <a:t>лет </a:t>
                </a:r>
                <a:endParaRPr lang="ru-RU" sz="2800" dirty="0"/>
              </a:p>
            </p:txBody>
          </p:sp>
        </mc:Choice>
        <mc:Fallback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3527" y="4784372"/>
                <a:ext cx="2771977" cy="604140"/>
              </a:xfrm>
              <a:prstGeom prst="rect">
                <a:avLst/>
              </a:prstGeom>
              <a:blipFill rotWithShape="0">
                <a:blip r:embed="rId3"/>
                <a:stretch>
                  <a:fillRect t="-7071" r="-3736" b="-181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5870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0" y="-1"/>
            <a:ext cx="12192000" cy="59715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x-none" sz="28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АКТУАЛЬНОСТЬ РАБОТЫ</a:t>
            </a:r>
            <a:endParaRPr lang="ru-RU" altLang="x-none" sz="2800" b="1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3084" y="1061934"/>
            <a:ext cx="1164515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9580" algn="ctr">
              <a:spcAft>
                <a:spcPts val="0"/>
              </a:spcAft>
            </a:pPr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>Цель </a:t>
            </a:r>
          </a:p>
          <a:p>
            <a:pPr marL="449580">
              <a:spcAft>
                <a:spcPts val="0"/>
              </a:spcAft>
            </a:pPr>
            <a:endParaRPr lang="ru-RU" sz="30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449580" algn="just">
              <a:spcAft>
                <a:spcPts val="0"/>
              </a:spcAft>
            </a:pPr>
            <a:r>
              <a:rPr lang="ru-RU" sz="3000" dirty="0" smtClean="0">
                <a:latin typeface="Times New Roman" charset="0"/>
                <a:ea typeface="Times New Roman" charset="0"/>
                <a:cs typeface="Times New Roman" charset="0"/>
              </a:rPr>
              <a:t>Оценить скорост</a:t>
            </a:r>
            <a:r>
              <a:rPr lang="ru-RU" sz="3000" dirty="0">
                <a:latin typeface="Times New Roman" charset="0"/>
                <a:ea typeface="Times New Roman" charset="0"/>
                <a:cs typeface="Times New Roman" charset="0"/>
              </a:rPr>
              <a:t>ь</a:t>
            </a:r>
            <a:r>
              <a:rPr lang="ru-RU" sz="3000" dirty="0" smtClean="0">
                <a:latin typeface="Times New Roman" charset="0"/>
                <a:ea typeface="Times New Roman" charset="0"/>
                <a:cs typeface="Times New Roman" charset="0"/>
              </a:rPr>
              <a:t> захвата солнечных нейтрино ядрами </a:t>
            </a:r>
            <a:r>
              <a:rPr lang="ru-RU" sz="3000" baseline="30000" dirty="0" smtClean="0">
                <a:latin typeface="Times New Roman" charset="0"/>
                <a:ea typeface="Times New Roman" charset="0"/>
                <a:cs typeface="Times New Roman" charset="0"/>
              </a:rPr>
              <a:t>76</a:t>
            </a:r>
            <a:r>
              <a:rPr lang="ru-RU" sz="3000" dirty="0" smtClean="0">
                <a:latin typeface="Times New Roman" charset="0"/>
                <a:ea typeface="Times New Roman" charset="0"/>
                <a:cs typeface="Times New Roman" charset="0"/>
              </a:rPr>
              <a:t>Ge</a:t>
            </a:r>
          </a:p>
          <a:p>
            <a:pPr marL="449580" algn="just">
              <a:spcAft>
                <a:spcPts val="0"/>
              </a:spcAft>
            </a:pPr>
            <a:r>
              <a:rPr lang="ru-RU" sz="3000" dirty="0" smtClean="0">
                <a:latin typeface="Times New Roman" charset="0"/>
                <a:ea typeface="Times New Roman" charset="0"/>
                <a:cs typeface="Times New Roman" charset="0"/>
              </a:rPr>
              <a:t>(реакция </a:t>
            </a:r>
            <a:r>
              <a:rPr lang="en-US" sz="3000" dirty="0" smtClean="0">
                <a:latin typeface="Times New Roman" charset="0"/>
                <a:ea typeface="Times New Roman" charset="0"/>
                <a:cs typeface="Times New Roman" charset="0"/>
              </a:rPr>
              <a:t> 			</a:t>
            </a:r>
            <a:r>
              <a:rPr lang="en-US" sz="3000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sz="3000" dirty="0" smtClean="0">
                <a:latin typeface="Times New Roman" charset="0"/>
                <a:ea typeface="Times New Roman" charset="0"/>
                <a:cs typeface="Times New Roman" charset="0"/>
              </a:rPr>
              <a:t>       ).</a:t>
            </a:r>
          </a:p>
          <a:p>
            <a:pPr marL="449580" algn="just">
              <a:spcAft>
                <a:spcPts val="0"/>
              </a:spcAft>
            </a:pPr>
            <a:endParaRPr lang="ru-RU" sz="3000" dirty="0" smtClean="0">
              <a:latin typeface="Calibri" charset="0"/>
              <a:ea typeface="Calibri" charset="0"/>
              <a:cs typeface="Times New Roman" charset="0"/>
            </a:endParaRPr>
          </a:p>
          <a:p>
            <a:pPr marL="449580" algn="ctr">
              <a:spcAft>
                <a:spcPts val="0"/>
              </a:spcAft>
            </a:pPr>
            <a:r>
              <a:rPr lang="ru-RU" sz="3600" b="1" dirty="0" smtClean="0">
                <a:latin typeface="Times New Roman" charset="0"/>
                <a:ea typeface="Times New Roman" charset="0"/>
                <a:cs typeface="Times New Roman" charset="0"/>
              </a:rPr>
              <a:t>Актуальность</a:t>
            </a:r>
            <a:endParaRPr lang="ru-RU" sz="36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449580" algn="just">
              <a:spcAft>
                <a:spcPts val="0"/>
              </a:spcAft>
            </a:pPr>
            <a:endParaRPr lang="ru-RU" sz="3000" dirty="0" smtClean="0">
              <a:latin typeface="Calibri" charset="0"/>
              <a:ea typeface="Calibri" charset="0"/>
              <a:cs typeface="Times New Roman" charset="0"/>
            </a:endParaRPr>
          </a:p>
          <a:p>
            <a:pPr marL="449580" algn="just">
              <a:spcAft>
                <a:spcPts val="0"/>
              </a:spcAft>
            </a:pPr>
            <a:r>
              <a:rPr lang="ru-RU" sz="3000" dirty="0" smtClean="0">
                <a:latin typeface="Times New Roman" charset="0"/>
                <a:ea typeface="Times New Roman" charset="0"/>
                <a:cs typeface="Times New Roman" charset="0"/>
              </a:rPr>
              <a:t>Результаты расчёта в условиях </a:t>
            </a:r>
            <a:r>
              <a:rPr lang="ru-RU" sz="3000" dirty="0" smtClean="0">
                <a:latin typeface="Times New Roman" charset="0"/>
                <a:ea typeface="Times New Roman" charset="0"/>
                <a:cs typeface="Times New Roman" charset="0"/>
              </a:rPr>
              <a:t>эксперимента LEGEND </a:t>
            </a:r>
            <a:r>
              <a:rPr lang="ru-RU" sz="3000" dirty="0">
                <a:latin typeface="Times New Roman" charset="0"/>
                <a:ea typeface="Times New Roman" charset="0"/>
                <a:cs typeface="Times New Roman" charset="0"/>
              </a:rPr>
              <a:t>по поиску безнейтринного двойного бета-распада ядер </a:t>
            </a:r>
            <a:r>
              <a:rPr lang="ru-RU" sz="3000" dirty="0" smtClean="0">
                <a:latin typeface="Times New Roman" charset="0"/>
                <a:ea typeface="Times New Roman" charset="0"/>
                <a:cs typeface="Times New Roman" charset="0"/>
              </a:rPr>
              <a:t>необходимы </a:t>
            </a:r>
            <a:r>
              <a:rPr lang="ru-RU" sz="3000" dirty="0">
                <a:latin typeface="Times New Roman" charset="0"/>
                <a:ea typeface="Times New Roman" charset="0"/>
                <a:cs typeface="Times New Roman" charset="0"/>
              </a:rPr>
              <a:t>в качестве исходных данных для определения </a:t>
            </a:r>
            <a:r>
              <a:rPr lang="ru-RU" sz="3000" dirty="0" smtClean="0">
                <a:latin typeface="Times New Roman" charset="0"/>
                <a:ea typeface="Times New Roman" charset="0"/>
                <a:cs typeface="Times New Roman" charset="0"/>
              </a:rPr>
              <a:t>фона солнечных нейтрино</a:t>
            </a:r>
            <a:r>
              <a:rPr lang="en-US" sz="3000" dirty="0" smtClean="0">
                <a:latin typeface="Times New Roman" charset="0"/>
                <a:ea typeface="Times New Roman" charset="0"/>
                <a:cs typeface="Times New Roman" charset="0"/>
              </a:rPr>
              <a:t>.</a:t>
            </a:r>
            <a:endParaRPr lang="ru-RU" sz="3000" dirty="0">
              <a:effectLst/>
              <a:latin typeface="Calibri" charset="0"/>
              <a:ea typeface="Calibri" charset="0"/>
              <a:cs typeface="Times New Roman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ru-RU" sz="3600" b="1" dirty="0" smtClean="0"/>
                <a:t>ЦЕЛЬ И АКТУАЛЬНОСТЬ РАБОТЫ</a:t>
              </a:r>
              <a:endParaRPr lang="ru-RU" altLang="x-none" sz="3600" b="1" dirty="0"/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2092619" y="2536515"/>
                <a:ext cx="3652988" cy="6039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3000" i="1" smtClean="0">
                              <a:latin typeface="Cambria Math" charset="0"/>
                            </a:rPr>
                          </m:ctrlPr>
                        </m:sSubSupPr>
                        <m:e>
                          <m:sPre>
                            <m:sPrePr>
                              <m:ctrlPr>
                                <a:rPr lang="ru-RU" sz="3000" i="1" smtClean="0">
                                  <a:latin typeface="Cambria Math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ru-RU" sz="3000">
                                  <a:latin typeface="Cambria Math" charset="0"/>
                                </a:rPr>
                                <m:t>76</m:t>
                              </m:r>
                            </m:sup>
                            <m:e>
                              <m:r>
                                <a:rPr lang="ru-RU" sz="3000" i="1">
                                  <a:latin typeface="Cambria Math" charset="0"/>
                                </a:rPr>
                                <m:t>𝐺𝑒</m:t>
                              </m:r>
                              <m:r>
                                <a:rPr lang="ru-RU" sz="3000">
                                  <a:latin typeface="Cambria Math" charset="0"/>
                                </a:rPr>
                                <m:t> </m:t>
                              </m:r>
                              <m:r>
                                <a:rPr lang="en-US" sz="3000" b="0" i="1" smtClean="0">
                                  <a:latin typeface="Cambria Math" charset="0"/>
                                </a:rPr>
                                <m:t>(</m:t>
                              </m:r>
                            </m:e>
                          </m:sPre>
                          <m:r>
                            <a:rPr lang="ru-RU" sz="3000" i="1">
                              <a:latin typeface="Cambria Math" charset="0"/>
                            </a:rPr>
                            <m:t>𝜈</m:t>
                          </m:r>
                        </m:e>
                        <m:sub>
                          <m:r>
                            <a:rPr lang="ru-RU" sz="3000" i="1">
                              <a:latin typeface="Cambria Math" charset="0"/>
                            </a:rPr>
                            <m:t>𝑒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3000" b="0" i="0" smtClean="0">
                              <a:latin typeface="Cambria Math" charset="0"/>
                            </a:rPr>
                            <m:t>solar</m:t>
                          </m:r>
                        </m:sup>
                      </m:sSubSup>
                      <m:r>
                        <a:rPr lang="en-US" sz="3000" b="0" i="1" smtClean="0">
                          <a:latin typeface="Cambria Math" charset="0"/>
                        </a:rPr>
                        <m:t>,</m:t>
                      </m:r>
                      <m:sSup>
                        <m:sSupPr>
                          <m:ctrlPr>
                            <a:rPr lang="ru-RU" sz="30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ru-RU" sz="3000" i="1">
                              <a:latin typeface="Cambria Math" charset="0"/>
                            </a:rPr>
                            <m:t>𝑒</m:t>
                          </m:r>
                        </m:e>
                        <m:sup>
                          <m:r>
                            <a:rPr lang="ru-RU" sz="3000">
                              <a:latin typeface="Cambria Math" charset="0"/>
                            </a:rPr>
                            <m:t>–</m:t>
                          </m:r>
                        </m:sup>
                      </m:sSup>
                      <m:r>
                        <a:rPr lang="en-US" sz="3000" b="0" i="1" smtClean="0">
                          <a:latin typeface="Cambria Math" charset="0"/>
                        </a:rPr>
                        <m:t>)</m:t>
                      </m:r>
                      <m:sPre>
                        <m:sPrePr>
                          <m:ctrlPr>
                            <a:rPr lang="ru-RU" sz="3000" i="1">
                              <a:latin typeface="Cambria Math" charset="0"/>
                            </a:rPr>
                          </m:ctrlPr>
                        </m:sPrePr>
                        <m:sub/>
                        <m:sup>
                          <m:r>
                            <a:rPr lang="ru-RU" sz="3000">
                              <a:latin typeface="Cambria Math" charset="0"/>
                            </a:rPr>
                            <m:t>76</m:t>
                          </m:r>
                        </m:sup>
                        <m:e>
                          <m:r>
                            <a:rPr lang="en-US" sz="3000" b="0" i="1" smtClean="0">
                              <a:latin typeface="Cambria Math" charset="0"/>
                            </a:rPr>
                            <m:t>𝐴𝑠</m:t>
                          </m:r>
                        </m:e>
                      </m:sPre>
                    </m:oMath>
                  </m:oMathPara>
                </a14:m>
                <a:endParaRPr lang="ru-RU" sz="3000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2619" y="2536515"/>
                <a:ext cx="3652988" cy="60394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864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нимок%20экрана%202018-06-14%20в%2020.19.3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4775" y="2435900"/>
            <a:ext cx="6236547" cy="3890341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717803" y="800369"/>
                <a:ext cx="4333943" cy="1717906"/>
              </a:xfrm>
              <a:prstGeom prst="rect">
                <a:avLst/>
              </a:prstGeom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ru-RU" sz="2800" b="1" dirty="0" smtClean="0">
                    <a:latin typeface="Cambria Math" charset="0"/>
                  </a:rPr>
                  <a:t>1-й 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 charset="0"/>
                      </a:rPr>
                      <m:t>𝜷</m:t>
                    </m:r>
                    <m:r>
                      <a:rPr lang="ru-RU" sz="2800" b="1" i="1">
                        <a:latin typeface="Cambria Math" charset="0"/>
                      </a:rPr>
                      <m:t>+</m:t>
                    </m:r>
                    <m:r>
                      <a:rPr lang="en-US" sz="2800" b="1" i="1">
                        <a:latin typeface="Cambria Math" charset="0"/>
                      </a:rPr>
                      <m:t>𝜸</m:t>
                    </m:r>
                  </m:oMath>
                </a14:m>
                <a:r>
                  <a:rPr lang="ru-RU" sz="2800" b="1" dirty="0">
                    <a:effectLst/>
                  </a:rPr>
                  <a:t> </a:t>
                </a:r>
                <a:r>
                  <a:rPr lang="ru-RU" sz="2800" b="1" dirty="0" smtClean="0">
                    <a:effectLst/>
                  </a:rPr>
                  <a:t>распад</a:t>
                </a:r>
                <a:r>
                  <a:rPr lang="en-US" sz="2800" b="1" dirty="0" smtClean="0">
                    <a:effectLst/>
                  </a:rPr>
                  <a:t>:</a:t>
                </a:r>
              </a:p>
              <a:p>
                <a:pPr algn="ctr"/>
                <a:endParaRPr lang="ru-RU" sz="1600" b="1" dirty="0" smtClean="0">
                  <a:latin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ru-RU" sz="260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ru-RU" sz="2600" i="1">
                              <a:latin typeface="Cambria Math" charset="0"/>
                            </a:rPr>
                            <m:t>𝜈</m:t>
                          </m:r>
                        </m:e>
                        <m:sub>
                          <m:r>
                            <a:rPr lang="ru-RU" sz="2600" i="1">
                              <a:latin typeface="Cambria Math" charset="0"/>
                            </a:rPr>
                            <m:t>𝑒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sz="2600" b="0" i="0" smtClean="0">
                              <a:latin typeface="Cambria Math" charset="0"/>
                            </a:rPr>
                            <m:t>solar</m:t>
                          </m:r>
                        </m:sup>
                      </m:sSubSup>
                      <m:r>
                        <a:rPr lang="ru-RU" sz="2600" i="0">
                          <a:latin typeface="Cambria Math" charset="0"/>
                        </a:rPr>
                        <m:t>+</m:t>
                      </m:r>
                      <m:sPre>
                        <m:sPrePr>
                          <m:ctrlPr>
                            <a:rPr lang="ru-RU" sz="2600" i="1">
                              <a:latin typeface="Cambria Math" charset="0"/>
                            </a:rPr>
                          </m:ctrlPr>
                        </m:sPrePr>
                        <m:sub/>
                        <m:sup>
                          <m:r>
                            <a:rPr lang="ru-RU" sz="2600" i="0">
                              <a:latin typeface="Cambria Math" charset="0"/>
                            </a:rPr>
                            <m:t>76</m:t>
                          </m:r>
                        </m:sup>
                        <m:e>
                          <m:r>
                            <a:rPr lang="ru-RU" sz="2600" i="1">
                              <a:latin typeface="Cambria Math" charset="0"/>
                            </a:rPr>
                            <m:t>𝐺𝑒</m:t>
                          </m:r>
                          <m:r>
                            <a:rPr lang="ru-RU" sz="2600" i="0">
                              <a:latin typeface="Cambria Math" charset="0"/>
                            </a:rPr>
                            <m:t> → </m:t>
                          </m:r>
                          <m:sPre>
                            <m:sPrePr>
                              <m:ctrlPr>
                                <a:rPr lang="ru-RU" sz="2600" i="1">
                                  <a:latin typeface="Cambria Math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ru-RU" sz="2600" i="0">
                                  <a:latin typeface="Cambria Math" charset="0"/>
                                </a:rPr>
                                <m:t>76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ru-RU" sz="2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600" i="1">
                                      <a:latin typeface="Cambria Math" charset="0"/>
                                    </a:rPr>
                                    <m:t>𝐴𝑠</m:t>
                                  </m:r>
                                </m:e>
                                <m:sup>
                                  <m:r>
                                    <a:rPr lang="ru-RU" sz="2600" i="0">
                                      <a:latin typeface="Cambria Math" charset="0"/>
                                    </a:rPr>
                                    <m:t>∗</m:t>
                                  </m:r>
                                </m:sup>
                              </m:sSup>
                              <m:r>
                                <a:rPr lang="ru-RU" sz="2600" i="0">
                                  <a:latin typeface="Cambria Math" charset="0"/>
                                </a:rPr>
                                <m:t>+ </m:t>
                              </m:r>
                              <m:sSup>
                                <m:sSupPr>
                                  <m:ctrlPr>
                                    <a:rPr lang="ru-RU" sz="2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600" i="1">
                                      <a:latin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ru-RU" sz="2600" i="0">
                                      <a:latin typeface="Cambria Math" charset="0"/>
                                    </a:rPr>
                                    <m:t>–</m:t>
                                  </m:r>
                                </m:sup>
                              </m:sSup>
                            </m:e>
                          </m:sPre>
                        </m:e>
                      </m:sPre>
                    </m:oMath>
                  </m:oMathPara>
                </a14:m>
                <a:endParaRPr lang="ru-RU" sz="2600" i="1" dirty="0" smtClean="0">
                  <a:latin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2600" i="1">
                              <a:latin typeface="Cambria Math" charset="0"/>
                            </a:rPr>
                          </m:ctrlPr>
                        </m:sPrePr>
                        <m:sub/>
                        <m:sup>
                          <m:r>
                            <a:rPr lang="ru-RU" sz="2600">
                              <a:latin typeface="Cambria Math" charset="0"/>
                            </a:rPr>
                            <m:t>76</m:t>
                          </m:r>
                        </m:sup>
                        <m:e>
                          <m:sSup>
                            <m:sSupPr>
                              <m:ctrlPr>
                                <a:rPr lang="ru-RU" sz="2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ru-RU" sz="2600" i="1">
                                  <a:latin typeface="Cambria Math" charset="0"/>
                                </a:rPr>
                                <m:t>𝐴𝑠</m:t>
                              </m:r>
                            </m:e>
                            <m:sup>
                              <m:r>
                                <a:rPr lang="ru-RU" sz="2600">
                                  <a:latin typeface="Cambria Math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ru-RU" sz="2600">
                              <a:latin typeface="Cambria Math" charset="0"/>
                            </a:rPr>
                            <m:t>→ </m:t>
                          </m:r>
                          <m:sPre>
                            <m:sPrePr>
                              <m:ctrlPr>
                                <a:rPr lang="ru-RU" sz="2600" i="1">
                                  <a:latin typeface="Cambria Math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ru-RU" sz="2600">
                                  <a:latin typeface="Cambria Math" charset="0"/>
                                </a:rPr>
                                <m:t>76</m:t>
                              </m:r>
                            </m:sup>
                            <m:e>
                              <m:r>
                                <a:rPr lang="ru-RU" sz="2600" i="1">
                                  <a:latin typeface="Cambria Math" charset="0"/>
                                </a:rPr>
                                <m:t>𝐴𝑠</m:t>
                              </m:r>
                              <m:r>
                                <a:rPr lang="ru-RU" sz="2600">
                                  <a:latin typeface="Cambria Math" charset="0"/>
                                </a:rPr>
                                <m:t>+</m:t>
                              </m:r>
                              <m:r>
                                <a:rPr lang="ru-RU" sz="2600" i="1">
                                  <a:latin typeface="Cambria Math" charset="0"/>
                                </a:rPr>
                                <m:t>𝑛</m:t>
                              </m:r>
                              <m:r>
                                <a:rPr lang="ru-RU" sz="2600" i="1">
                                  <a:latin typeface="Cambria Math" charset="0"/>
                                </a:rPr>
                                <m:t>𝛾</m:t>
                              </m:r>
                            </m:e>
                          </m:sPre>
                          <m:r>
                            <a:rPr lang="ru-RU" sz="2600">
                              <a:latin typeface="Cambria Math" charset="0"/>
                            </a:rPr>
                            <m:t> </m:t>
                          </m:r>
                        </m:e>
                      </m:sPre>
                    </m:oMath>
                  </m:oMathPara>
                </a14:m>
                <a:endParaRPr lang="ru-RU" sz="26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803" y="800369"/>
                <a:ext cx="4333943" cy="1717906"/>
              </a:xfrm>
              <a:prstGeom prst="rect">
                <a:avLst/>
              </a:prstGeom>
              <a:blipFill rotWithShape="0">
                <a:blip r:embed="rId3"/>
                <a:stretch>
                  <a:fillRect t="-3873"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0" y="-1"/>
            <a:ext cx="12192000" cy="597159"/>
          </a:xfrm>
          <a:prstGeom prst="rect">
            <a:avLst/>
          </a:prstGeom>
          <a:gradFill flip="none" rotWithShape="1">
            <a:gsLst>
              <a:gs pos="0">
                <a:schemeClr val="dk2">
                  <a:tint val="93000"/>
                  <a:satMod val="150000"/>
                  <a:shade val="98000"/>
                  <a:alpha val="80000"/>
                  <a:lumMod val="77000"/>
                </a:schemeClr>
              </a:gs>
              <a:gs pos="59000">
                <a:schemeClr val="dk2">
                  <a:tint val="98000"/>
                  <a:satMod val="130000"/>
                  <a:shade val="90000"/>
                  <a:lumMod val="103000"/>
                </a:schemeClr>
              </a:gs>
              <a:gs pos="100000">
                <a:schemeClr val="dk2">
                  <a:shade val="63000"/>
                  <a:satMod val="120000"/>
                </a:schemeClr>
              </a:gs>
            </a:gsLst>
            <a:lin ang="0" scaled="1"/>
            <a:tileRect/>
          </a:gradFill>
          <a:ln>
            <a:solidFill>
              <a:schemeClr val="bg1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x-none" sz="2800" b="1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 СОЛНЕЧНЫХ НЕЙТРИНО</a:t>
            </a:r>
            <a:endParaRPr lang="ru-RU" altLang="x-none" sz="2800" b="1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3264301" y="6312794"/>
                <a:ext cx="646401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i="1" dirty="0">
                    <a:latin typeface="Times New Roman" charset="0"/>
                    <a:ea typeface="Times New Roman" charset="0"/>
                  </a:rPr>
                  <a:t>Наложение спектра </a:t>
                </a:r>
                <a14:m>
                  <m:oMath xmlns:m="http://schemas.openxmlformats.org/officeDocument/2006/math">
                    <m:r>
                      <a:rPr lang="en-US" sz="2000" i="1">
                        <a:effectLst/>
                        <a:latin typeface="Cambria Math" charset="0"/>
                        <a:ea typeface="Times New Roman" charset="0"/>
                        <a:cs typeface="Times New Roman" charset="0"/>
                      </a:rPr>
                      <m:t>𝛽</m:t>
                    </m:r>
                    <m:r>
                      <a:rPr lang="ru-RU" sz="2000" i="1">
                        <a:effectLst/>
                        <a:latin typeface="Cambria Math" charset="0"/>
                        <a:ea typeface="Times New Roman" charset="0"/>
                        <a:cs typeface="Times New Roman" charset="0"/>
                      </a:rPr>
                      <m:t>+</m:t>
                    </m:r>
                    <m:r>
                      <a:rPr lang="en-US" sz="2000" i="1">
                        <a:effectLst/>
                        <a:latin typeface="Cambria Math" charset="0"/>
                        <a:ea typeface="Times New Roman" charset="0"/>
                        <a:cs typeface="Times New Roman" charset="0"/>
                      </a:rPr>
                      <m:t>𝛾</m:t>
                    </m:r>
                  </m:oMath>
                </a14:m>
                <a:r>
                  <a:rPr lang="en-US" sz="2000" i="1" dirty="0">
                    <a:effectLst/>
                    <a:latin typeface="Times New Roman" charset="0"/>
                    <a:ea typeface="Times New Roman" charset="0"/>
                  </a:rPr>
                  <a:t> </a:t>
                </a:r>
                <a:r>
                  <a:rPr lang="ru-RU" sz="2000" i="1" dirty="0">
                    <a:effectLst/>
                    <a:latin typeface="Times New Roman" charset="0"/>
                    <a:ea typeface="Times New Roman" charset="0"/>
                  </a:rPr>
                  <a:t>событий распада </a:t>
                </a:r>
                <a:r>
                  <a:rPr lang="ru-RU" sz="2000" i="1" baseline="30000" dirty="0">
                    <a:effectLst/>
                    <a:latin typeface="Times New Roman" charset="0"/>
                    <a:ea typeface="Times New Roman" charset="0"/>
                  </a:rPr>
                  <a:t>76</a:t>
                </a:r>
                <a:r>
                  <a:rPr lang="ru-RU" sz="2000" i="1" dirty="0">
                    <a:effectLst/>
                    <a:latin typeface="Times New Roman" charset="0"/>
                    <a:ea typeface="Times New Roman" charset="0"/>
                  </a:rPr>
                  <a:t>As на ROI </a:t>
                </a:r>
                <a:endParaRPr lang="ru-RU" sz="2000" i="1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4301" y="6312794"/>
                <a:ext cx="6464014" cy="400110"/>
              </a:xfrm>
              <a:prstGeom prst="rect">
                <a:avLst/>
              </a:prstGeom>
              <a:blipFill rotWithShape="0">
                <a:blip r:embed="rId4"/>
                <a:stretch>
                  <a:fillRect l="-943" t="-10769" b="-2615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Группа 12"/>
          <p:cNvGrpSpPr/>
          <p:nvPr/>
        </p:nvGrpSpPr>
        <p:grpSpPr>
          <a:xfrm>
            <a:off x="-140677" y="-140677"/>
            <a:ext cx="12332677" cy="879339"/>
            <a:chOff x="-140677" y="-140677"/>
            <a:chExt cx="12332677" cy="879339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-140677" y="-140677"/>
              <a:ext cx="12332677" cy="879231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600" b="1" dirty="0" smtClean="0"/>
                <a:t>              </a:t>
              </a:r>
              <a:r>
                <a:rPr lang="ru-RU" sz="3600" b="1" dirty="0" smtClean="0"/>
                <a:t>ФОН СОЛНЕЧНЫХ НЕЙТРИНО</a:t>
              </a:r>
              <a:endParaRPr lang="ru-RU" altLang="x-none" sz="3600" b="1" dirty="0"/>
            </a:p>
          </p:txBody>
        </p:sp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7664" y="-140677"/>
              <a:ext cx="1975582" cy="879339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6810799" y="821528"/>
                <a:ext cx="3927807" cy="1675587"/>
              </a:xfrm>
              <a:prstGeom prst="rect">
                <a:avLst/>
              </a:prstGeom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800" b="1" dirty="0">
                    <a:latin typeface="Cambria Math" charset="0"/>
                  </a:rPr>
                  <a:t>2</a:t>
                </a:r>
                <a:r>
                  <a:rPr lang="ru-RU" sz="2800" b="1" dirty="0" smtClean="0">
                    <a:latin typeface="Cambria Math" charset="0"/>
                  </a:rPr>
                  <a:t>-й 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 charset="0"/>
                      </a:rPr>
                      <m:t>𝜷</m:t>
                    </m:r>
                    <m:r>
                      <a:rPr lang="ru-RU" sz="2800" b="1" i="1">
                        <a:latin typeface="Cambria Math" charset="0"/>
                      </a:rPr>
                      <m:t>+</m:t>
                    </m:r>
                    <m:r>
                      <a:rPr lang="en-US" sz="2800" b="1" i="1">
                        <a:latin typeface="Cambria Math" charset="0"/>
                      </a:rPr>
                      <m:t>𝜸</m:t>
                    </m:r>
                  </m:oMath>
                </a14:m>
                <a:r>
                  <a:rPr lang="ru-RU" sz="2800" b="1" dirty="0">
                    <a:effectLst/>
                  </a:rPr>
                  <a:t> </a:t>
                </a:r>
                <a:r>
                  <a:rPr lang="ru-RU" sz="2800" b="1" dirty="0" smtClean="0">
                    <a:effectLst/>
                  </a:rPr>
                  <a:t>распад</a:t>
                </a:r>
                <a:r>
                  <a:rPr lang="en-US" sz="2800" b="1" dirty="0" smtClean="0">
                    <a:effectLst/>
                  </a:rPr>
                  <a:t>:</a:t>
                </a:r>
              </a:p>
              <a:p>
                <a:pPr algn="ctr"/>
                <a:endParaRPr lang="ru-RU" sz="1600" b="1" dirty="0" smtClean="0">
                  <a:latin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2600" i="1">
                              <a:latin typeface="Cambria Math" charset="0"/>
                            </a:rPr>
                          </m:ctrlPr>
                        </m:sPrePr>
                        <m:sub/>
                        <m:sup>
                          <m:r>
                            <a:rPr lang="ru-RU" sz="2600" i="1">
                              <a:latin typeface="Cambria Math" charset="0"/>
                            </a:rPr>
                            <m:t>76</m:t>
                          </m:r>
                        </m:sup>
                        <m:e>
                          <m:r>
                            <a:rPr lang="en-US" sz="2600" i="1">
                              <a:latin typeface="Cambria Math" charset="0"/>
                            </a:rPr>
                            <m:t>𝐴𝑠</m:t>
                          </m:r>
                          <m:r>
                            <a:rPr lang="ru-RU" sz="2600" i="1">
                              <a:latin typeface="Cambria Math" charset="0"/>
                            </a:rPr>
                            <m:t> → </m:t>
                          </m:r>
                          <m:sPre>
                            <m:sPrePr>
                              <m:ctrlPr>
                                <a:rPr lang="ru-RU" sz="2600" i="1">
                                  <a:latin typeface="Cambria Math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ru-RU" sz="2600" i="1">
                                  <a:latin typeface="Cambria Math" charset="0"/>
                                </a:rPr>
                                <m:t>76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ru-RU" sz="2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600" i="1">
                                      <a:latin typeface="Cambria Math" charset="0"/>
                                    </a:rPr>
                                    <m:t>𝑆𝑒</m:t>
                                  </m:r>
                                </m:e>
                                <m:sup>
                                  <m:r>
                                    <a:rPr lang="ru-RU" sz="2600" i="1">
                                      <a:latin typeface="Cambria Math" charset="0"/>
                                    </a:rPr>
                                    <m:t>∗</m:t>
                                  </m:r>
                                </m:sup>
                              </m:sSup>
                              <m:r>
                                <a:rPr lang="ru-RU" sz="2600" i="1">
                                  <a:latin typeface="Cambria Math" charset="0"/>
                                </a:rPr>
                                <m:t>+ </m:t>
                              </m:r>
                              <m:sSup>
                                <m:sSupPr>
                                  <m:ctrlPr>
                                    <a:rPr lang="ru-RU" sz="2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600" i="1">
                                      <a:latin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ru-RU" sz="2600" i="1">
                                      <a:latin typeface="Cambria Math" charset="0"/>
                                    </a:rPr>
                                    <m:t>–</m:t>
                                  </m:r>
                                </m:sup>
                              </m:sSup>
                              <m:r>
                                <a:rPr lang="ru-RU" sz="2600" i="1">
                                  <a:latin typeface="Cambria Math" charset="0"/>
                                </a:rPr>
                                <m:t>+ </m:t>
                              </m:r>
                              <m:acc>
                                <m:accPr>
                                  <m:chr m:val="̅"/>
                                  <m:ctrlPr>
                                    <a:rPr lang="ru-RU" sz="26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ru-RU" sz="26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sz="2600" i="1">
                                          <a:latin typeface="Cambria Math" charset="0"/>
                                        </a:rPr>
                                        <m:t>𝜈</m:t>
                                      </m:r>
                                    </m:e>
                                    <m:sub>
                                      <m:r>
                                        <a:rPr lang="ru-RU" sz="2600" i="1">
                                          <a:latin typeface="Cambria Math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ru-RU" sz="2600" i="1">
                                  <a:latin typeface="Cambria Math" charset="0"/>
                                </a:rPr>
                                <m:t> </m:t>
                              </m:r>
                            </m:e>
                          </m:sPre>
                        </m:e>
                      </m:sPre>
                    </m:oMath>
                  </m:oMathPara>
                </a14:m>
                <a:endParaRPr lang="ru-RU" sz="2600" i="1" dirty="0" smtClean="0">
                  <a:latin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ru-RU" sz="2600" i="1">
                              <a:latin typeface="Cambria Math" charset="0"/>
                            </a:rPr>
                          </m:ctrlPr>
                        </m:sPrePr>
                        <m:sub/>
                        <m:sup>
                          <m:r>
                            <a:rPr lang="ru-RU" sz="2600" i="1">
                              <a:latin typeface="Cambria Math" charset="0"/>
                            </a:rPr>
                            <m:t>76</m:t>
                          </m:r>
                        </m:sup>
                        <m:e>
                          <m:sSup>
                            <m:sSupPr>
                              <m:ctrlPr>
                                <a:rPr lang="ru-RU" sz="2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600" i="1">
                                  <a:latin typeface="Cambria Math" charset="0"/>
                                </a:rPr>
                                <m:t>𝑆𝑒</m:t>
                              </m:r>
                            </m:e>
                            <m:sup>
                              <m:r>
                                <a:rPr lang="ru-RU" sz="2600" i="1">
                                  <a:latin typeface="Cambria Math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ru-RU" sz="2600" i="1">
                              <a:latin typeface="Cambria Math" charset="0"/>
                            </a:rPr>
                            <m:t>→ </m:t>
                          </m:r>
                          <m:sPre>
                            <m:sPrePr>
                              <m:ctrlPr>
                                <a:rPr lang="ru-RU" sz="2600" i="1">
                                  <a:latin typeface="Cambria Math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ru-RU" sz="2600" i="1">
                                  <a:latin typeface="Cambria Math" charset="0"/>
                                </a:rPr>
                                <m:t>76</m:t>
                              </m:r>
                            </m:sup>
                            <m:e>
                              <m:r>
                                <a:rPr lang="ru-RU" sz="2600" i="1">
                                  <a:latin typeface="Cambria Math" charset="0"/>
                                </a:rPr>
                                <m:t>𝑆𝑒</m:t>
                              </m:r>
                              <m:r>
                                <a:rPr lang="ru-RU" sz="2600" i="1">
                                  <a:latin typeface="Cambria Math" charset="0"/>
                                </a:rPr>
                                <m:t>+</m:t>
                              </m:r>
                              <m:r>
                                <a:rPr lang="en-US" sz="2600" i="1">
                                  <a:latin typeface="Cambria Math" charset="0"/>
                                </a:rPr>
                                <m:t>𝑚</m:t>
                              </m:r>
                              <m:r>
                                <a:rPr lang="ru-RU" sz="2600" i="1">
                                  <a:latin typeface="Cambria Math" charset="0"/>
                                </a:rPr>
                                <m:t>𝛾</m:t>
                              </m:r>
                            </m:e>
                          </m:sPre>
                          <m:r>
                            <a:rPr lang="ru-RU" sz="2600" i="1">
                              <a:latin typeface="Cambria Math" charset="0"/>
                            </a:rPr>
                            <m:t> </m:t>
                          </m:r>
                        </m:e>
                      </m:sPre>
                    </m:oMath>
                  </m:oMathPara>
                </a14:m>
                <a:endParaRPr lang="ru-RU" sz="2600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0799" y="821528"/>
                <a:ext cx="3927807" cy="1675587"/>
              </a:xfrm>
              <a:prstGeom prst="rect">
                <a:avLst/>
              </a:prstGeom>
              <a:blipFill rotWithShape="0">
                <a:blip r:embed="rId6"/>
                <a:stretch>
                  <a:fillRect t="-4332"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4940242" y="4739762"/>
                <a:ext cx="2311515" cy="3942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ru-RU" i="1">
                              <a:latin typeface="Cambria Math" charset="0"/>
                            </a:rPr>
                            <m:t>0</m:t>
                          </m:r>
                          <m:r>
                            <a:rPr lang="ru-RU" i="1">
                              <a:latin typeface="Cambria Math" charset="0"/>
                            </a:rPr>
                            <m:t>𝜈𝛽𝛽</m:t>
                          </m:r>
                        </m:sub>
                      </m:sSub>
                      <m:r>
                        <a:rPr lang="en-US" b="0" i="1" smtClean="0">
                          <a:latin typeface="Cambria Math" charset="0"/>
                        </a:rPr>
                        <m:t>=2039 </m:t>
                      </m:r>
                      <m:r>
                        <a:rPr lang="ru-RU" b="0" i="1" smtClean="0">
                          <a:latin typeface="Cambria Math" charset="0"/>
                        </a:rPr>
                        <m:t>кэВ</m:t>
                      </m:r>
                      <m:r>
                        <a:rPr lang="en-US" b="0" i="1" smtClean="0">
                          <a:latin typeface="Cambria Math" charset="0"/>
                        </a:rPr>
                        <m:t> 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0242" y="4739762"/>
                <a:ext cx="2311515" cy="394210"/>
              </a:xfrm>
              <a:prstGeom prst="rect">
                <a:avLst/>
              </a:prstGeom>
              <a:blipFill rotWithShape="0">
                <a:blip r:embed="rId7"/>
                <a:stretch>
                  <a:fillRect t="-90625" b="-1109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Прямая со стрелкой 18"/>
          <p:cNvCxnSpPr/>
          <p:nvPr/>
        </p:nvCxnSpPr>
        <p:spPr>
          <a:xfrm>
            <a:off x="6810799" y="5112812"/>
            <a:ext cx="249595" cy="3735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82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7439</TotalTime>
  <Words>1807</Words>
  <Application>Microsoft Macintosh PowerPoint</Application>
  <PresentationFormat>Широкоэкранный</PresentationFormat>
  <Paragraphs>252</Paragraphs>
  <Slides>31</Slides>
  <Notes>3</Notes>
  <HiddenSlides>4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40" baseType="lpstr">
      <vt:lpstr>Calibri</vt:lpstr>
      <vt:lpstr>Calibri Light</vt:lpstr>
      <vt:lpstr>Cambria Math</vt:lpstr>
      <vt:lpstr>Mangal</vt:lpstr>
      <vt:lpstr>Arial</vt:lpstr>
      <vt:lpstr>Symbol</vt:lpstr>
      <vt:lpstr>Times New Roman</vt:lpstr>
      <vt:lpstr>Тема Office</vt:lpstr>
      <vt:lpstr>Точечный рисунок</vt:lpstr>
      <vt:lpstr>GERDA   МОДЕЛЬ IAS и GTR  РАСЧЁТ СЕЧЕНИЯ ПОГЛОЩЕНИЯ СОЛНЕЧНЫХ НЕЙТРИНО ЯДРАМИ GE-76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Windows User</Company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Алмаз Фазлиахметов</dc:creator>
  <cp:lastModifiedBy>пользователь Microsoft Office</cp:lastModifiedBy>
  <cp:revision>208</cp:revision>
  <dcterms:created xsi:type="dcterms:W3CDTF">2018-05-14T07:16:06Z</dcterms:created>
  <dcterms:modified xsi:type="dcterms:W3CDTF">2018-07-02T09:32:22Z</dcterms:modified>
</cp:coreProperties>
</file>