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55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9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49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6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45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79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5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25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9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67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27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420A5-E1CF-4A72-AF03-3582E203290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94E7A-AFCA-4EAB-9074-EA4BBC60C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32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EKLM Slow </a:t>
            </a:r>
            <a:r>
              <a:rPr lang="en-US" b="1" dirty="0">
                <a:solidFill>
                  <a:srgbClr val="002060"/>
                </a:solidFill>
              </a:rPr>
              <a:t>C</a:t>
            </a:r>
            <a:r>
              <a:rPr lang="en-US" b="1" dirty="0" smtClean="0">
                <a:solidFill>
                  <a:srgbClr val="002060"/>
                </a:solidFill>
              </a:rPr>
              <a:t>ontrol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Сергей Захаров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ЛФВЭ МФТИ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02.07.2018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13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6677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Зачем нужен «медленный» контроль?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5067300" cy="4594225"/>
          </a:xfrm>
        </p:spPr>
        <p:txBody>
          <a:bodyPr/>
          <a:lstStyle/>
          <a:p>
            <a:pPr marL="0" indent="0"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Управление из терминала: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Около 6 терминальных сессий;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Редактирование конфигурационных файлов вручную;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Для выполнения простых процедур требуется ввод последовательности команд;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600" dirty="0" smtClean="0">
                <a:solidFill>
                  <a:srgbClr val="0070C0"/>
                </a:solidFill>
              </a:rPr>
              <a:t>Необходимо сверяться с инструкцией.</a:t>
            </a:r>
            <a:endParaRPr lang="ru-RU" sz="26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019175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solidFill>
                  <a:srgbClr val="002060"/>
                </a:solidFill>
              </a:rPr>
              <a:t>- для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оперативного управления. 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381749" y="1825624"/>
            <a:ext cx="5038725" cy="4594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600" dirty="0" smtClean="0">
                <a:solidFill>
                  <a:srgbClr val="002060"/>
                </a:solidFill>
              </a:rPr>
              <a:t>“Slow control”</a:t>
            </a:r>
            <a:r>
              <a:rPr lang="ru-RU" sz="26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Панель управления запущена на выделенном компьютере, доступ </a:t>
            </a:r>
            <a:r>
              <a:rPr lang="en-US" sz="2600" dirty="0" smtClean="0">
                <a:solidFill>
                  <a:srgbClr val="002060"/>
                </a:solidFill>
              </a:rPr>
              <a:t>offline </a:t>
            </a:r>
            <a:r>
              <a:rPr lang="ru-RU" sz="2600" dirty="0" smtClean="0">
                <a:solidFill>
                  <a:srgbClr val="002060"/>
                </a:solidFill>
              </a:rPr>
              <a:t>и </a:t>
            </a:r>
            <a:r>
              <a:rPr lang="en-US" sz="2600" dirty="0" smtClean="0">
                <a:solidFill>
                  <a:srgbClr val="002060"/>
                </a:solidFill>
              </a:rPr>
              <a:t>online </a:t>
            </a:r>
            <a:r>
              <a:rPr lang="ru-RU" sz="2600" dirty="0" smtClean="0">
                <a:solidFill>
                  <a:srgbClr val="002060"/>
                </a:solidFill>
              </a:rPr>
              <a:t>по </a:t>
            </a:r>
            <a:r>
              <a:rPr lang="en-US" sz="2600" dirty="0" smtClean="0">
                <a:solidFill>
                  <a:srgbClr val="002060"/>
                </a:solidFill>
              </a:rPr>
              <a:t>VNC</a:t>
            </a:r>
            <a:r>
              <a:rPr lang="ru-RU" sz="26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Быстрое изменение ключевых параметров;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Пуск/остановка системы и прочие процедуры по нажатию кнопки;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70C0"/>
                </a:solidFill>
              </a:rPr>
              <a:t>О</a:t>
            </a:r>
            <a:r>
              <a:rPr lang="ru-RU" dirty="0" smtClean="0">
                <a:solidFill>
                  <a:srgbClr val="0070C0"/>
                </a:solidFill>
              </a:rPr>
              <a:t>блегчит </a:t>
            </a:r>
            <a:r>
              <a:rPr lang="ru-RU" dirty="0">
                <a:solidFill>
                  <a:srgbClr val="0070C0"/>
                </a:solidFill>
              </a:rPr>
              <a:t>работу эксперта и упростит обучение </a:t>
            </a:r>
            <a:r>
              <a:rPr lang="ru-RU" dirty="0" smtClean="0">
                <a:solidFill>
                  <a:srgbClr val="0070C0"/>
                </a:solidFill>
              </a:rPr>
              <a:t>дежурных.</a:t>
            </a:r>
            <a:endParaRPr lang="ru-RU" dirty="0">
              <a:solidFill>
                <a:srgbClr val="0070C0"/>
              </a:solidFill>
            </a:endParaRPr>
          </a:p>
          <a:p>
            <a:endParaRPr lang="ru-RU" sz="2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3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0"/>
            <a:ext cx="10515600" cy="866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</a:rPr>
              <a:t>Как работает </a:t>
            </a:r>
            <a:r>
              <a:rPr lang="en-US" b="1" dirty="0" smtClean="0">
                <a:solidFill>
                  <a:srgbClr val="002060"/>
                </a:solidFill>
              </a:rPr>
              <a:t>SLC?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157787" y="1619250"/>
            <a:ext cx="1876426" cy="1085850"/>
          </a:xfrm>
          <a:prstGeom prst="roundRect">
            <a:avLst/>
          </a:prstGeom>
          <a:solidFill>
            <a:srgbClr val="92D05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</a:rPr>
              <a:t>CSS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157788" y="3390900"/>
            <a:ext cx="1876426" cy="1085850"/>
          </a:xfrm>
          <a:prstGeom prst="roundRect">
            <a:avLst/>
          </a:prstGeom>
          <a:solidFill>
            <a:srgbClr val="00B0F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</a:rPr>
              <a:t>Server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058150" y="3390900"/>
            <a:ext cx="1876426" cy="1085850"/>
          </a:xfrm>
          <a:prstGeom prst="roundRect">
            <a:avLst/>
          </a:prstGeom>
          <a:solidFill>
            <a:srgbClr val="00B0F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solidFill>
                  <a:srgbClr val="002060"/>
                </a:solidFill>
              </a:rPr>
              <a:t>Configuration database</a:t>
            </a:r>
            <a:endParaRPr lang="ru-RU" sz="2200" dirty="0">
              <a:solidFill>
                <a:srgbClr val="00206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058150" y="5162550"/>
            <a:ext cx="1876426" cy="1085850"/>
          </a:xfrm>
          <a:prstGeom prst="roundRect">
            <a:avLst/>
          </a:prstGeom>
          <a:solidFill>
            <a:srgbClr val="FFC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solidFill>
                  <a:srgbClr val="002060"/>
                </a:solidFill>
              </a:rPr>
              <a:t>Archiever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257425" y="3390900"/>
            <a:ext cx="1876426" cy="1085850"/>
          </a:xfrm>
          <a:prstGeom prst="roundRect">
            <a:avLst/>
          </a:prstGeom>
          <a:solidFill>
            <a:srgbClr val="00B0F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</a:rPr>
              <a:t>Firmware</a:t>
            </a:r>
            <a:endParaRPr lang="ru-RU" sz="3200" dirty="0">
              <a:solidFill>
                <a:srgbClr val="002060"/>
              </a:solidFill>
            </a:endParaRPr>
          </a:p>
        </p:txBody>
      </p:sp>
      <p:cxnSp>
        <p:nvCxnSpPr>
          <p:cNvPr id="12" name="Straight Arrow Connector 11"/>
          <p:cNvCxnSpPr>
            <a:endCxn id="6" idx="1"/>
          </p:cNvCxnSpPr>
          <p:nvPr/>
        </p:nvCxnSpPr>
        <p:spPr>
          <a:xfrm>
            <a:off x="4133851" y="3933825"/>
            <a:ext cx="1023937" cy="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034213" y="3933825"/>
            <a:ext cx="1023937" cy="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2"/>
            <a:endCxn id="6" idx="0"/>
          </p:cNvCxnSpPr>
          <p:nvPr/>
        </p:nvCxnSpPr>
        <p:spPr>
          <a:xfrm>
            <a:off x="6096000" y="2705100"/>
            <a:ext cx="1" cy="685800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2"/>
          </p:cNvCxnSpPr>
          <p:nvPr/>
        </p:nvCxnSpPr>
        <p:spPr>
          <a:xfrm rot="16200000" flipH="1">
            <a:off x="6462713" y="4110038"/>
            <a:ext cx="1228725" cy="1962148"/>
          </a:xfrm>
          <a:prstGeom prst="bentConnector2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96000" y="2863334"/>
            <a:ext cx="747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NSM2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6000" y="4905375"/>
            <a:ext cx="938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EPICS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9553" y="1944171"/>
            <a:ext cx="17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Оператор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9552" y="3749159"/>
            <a:ext cx="17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Конфигурация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554" y="5486995"/>
            <a:ext cx="17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Архив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92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80777"/>
            <a:ext cx="10515600" cy="4101027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38200" y="0"/>
            <a:ext cx="10515600" cy="866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2060"/>
                </a:solidFill>
              </a:rPr>
              <a:t>KLM Run Control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4919008"/>
            <a:ext cx="6714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Позволяет наблюдать статус системы;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Статус </a:t>
            </a:r>
            <a:r>
              <a:rPr lang="en-US" sz="2000" dirty="0" smtClean="0">
                <a:solidFill>
                  <a:srgbClr val="002060"/>
                </a:solidFill>
              </a:rPr>
              <a:t>FTSW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Поток данных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Состояние </a:t>
            </a:r>
            <a:r>
              <a:rPr lang="en-US" sz="2000" dirty="0" smtClean="0">
                <a:solidFill>
                  <a:srgbClr val="002060"/>
                </a:solidFill>
              </a:rPr>
              <a:t>Readout pc </a:t>
            </a:r>
            <a:r>
              <a:rPr lang="ru-RU" sz="2000" dirty="0" smtClean="0">
                <a:solidFill>
                  <a:srgbClr val="002060"/>
                </a:solidFill>
              </a:rPr>
              <a:t>и триггера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Подключать и маскировать Копперы, в том числе </a:t>
            </a:r>
            <a:r>
              <a:rPr lang="en-US" sz="2000" dirty="0" smtClean="0">
                <a:solidFill>
                  <a:srgbClr val="002060"/>
                </a:solidFill>
              </a:rPr>
              <a:t>EKLM.</a:t>
            </a:r>
            <a:endParaRPr lang="ru-RU" sz="2000" dirty="0" smtClean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05700" y="110221"/>
            <a:ext cx="384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002060"/>
                </a:solidFill>
              </a:rPr>
              <a:t>OPI </a:t>
            </a:r>
            <a:r>
              <a:rPr lang="ru-RU" i="1" dirty="0" smtClean="0">
                <a:solidFill>
                  <a:srgbClr val="002060"/>
                </a:solidFill>
              </a:rPr>
              <a:t>разработана и поддерживается экспертами </a:t>
            </a:r>
            <a:r>
              <a:rPr lang="en-US" i="1" dirty="0" smtClean="0">
                <a:solidFill>
                  <a:srgbClr val="002060"/>
                </a:solidFill>
              </a:rPr>
              <a:t>BKLM</a:t>
            </a:r>
            <a:endParaRPr lang="en-US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46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" y="752919"/>
            <a:ext cx="11106150" cy="4351338"/>
          </a:xfrm>
        </p:spPr>
        <p:txBody>
          <a:bodyPr/>
          <a:lstStyle/>
          <a:p>
            <a:pPr lvl="1"/>
            <a:r>
              <a:rPr lang="ru-RU" sz="2600" dirty="0" smtClean="0">
                <a:solidFill>
                  <a:srgbClr val="002060"/>
                </a:solidFill>
              </a:rPr>
              <a:t>Индивидуальное включение/выключение питания модулей,</a:t>
            </a:r>
          </a:p>
          <a:p>
            <a:pPr lvl="1"/>
            <a:r>
              <a:rPr lang="ru-RU" sz="2600" dirty="0" smtClean="0">
                <a:solidFill>
                  <a:srgbClr val="002060"/>
                </a:solidFill>
              </a:rPr>
              <a:t>Возможность </a:t>
            </a:r>
            <a:r>
              <a:rPr lang="ru-RU" sz="2600" dirty="0" err="1" smtClean="0">
                <a:solidFill>
                  <a:srgbClr val="002060"/>
                </a:solidFill>
              </a:rPr>
              <a:t>вкл</a:t>
            </a:r>
            <a:r>
              <a:rPr lang="ru-RU" sz="2600" dirty="0" smtClean="0">
                <a:solidFill>
                  <a:srgbClr val="002060"/>
                </a:solidFill>
              </a:rPr>
              <a:t>/</a:t>
            </a:r>
            <a:r>
              <a:rPr lang="ru-RU" sz="2600" dirty="0" err="1" smtClean="0">
                <a:solidFill>
                  <a:srgbClr val="002060"/>
                </a:solidFill>
              </a:rPr>
              <a:t>выкл</a:t>
            </a:r>
            <a:r>
              <a:rPr lang="ru-RU" sz="2600" dirty="0" smtClean="0">
                <a:solidFill>
                  <a:srgbClr val="002060"/>
                </a:solidFill>
              </a:rPr>
              <a:t> выбранных модулей в </a:t>
            </a:r>
            <a:r>
              <a:rPr lang="ru-RU" sz="2600" dirty="0" err="1" smtClean="0">
                <a:solidFill>
                  <a:srgbClr val="002060"/>
                </a:solidFill>
              </a:rPr>
              <a:t>крейте</a:t>
            </a:r>
            <a:r>
              <a:rPr lang="ru-RU" sz="2600" dirty="0" smtClean="0">
                <a:solidFill>
                  <a:srgbClr val="002060"/>
                </a:solidFill>
              </a:rPr>
              <a:t>,</a:t>
            </a:r>
          </a:p>
          <a:p>
            <a:pPr lvl="1"/>
            <a:r>
              <a:rPr lang="ru-RU" sz="2600" dirty="0" smtClean="0">
                <a:solidFill>
                  <a:srgbClr val="002060"/>
                </a:solidFill>
              </a:rPr>
              <a:t>Возможность </a:t>
            </a:r>
            <a:r>
              <a:rPr lang="ru-RU" sz="2600" dirty="0" err="1" smtClean="0">
                <a:solidFill>
                  <a:srgbClr val="002060"/>
                </a:solidFill>
              </a:rPr>
              <a:t>вкл</a:t>
            </a:r>
            <a:r>
              <a:rPr lang="ru-RU" sz="2600" dirty="0" smtClean="0">
                <a:solidFill>
                  <a:srgbClr val="002060"/>
                </a:solidFill>
              </a:rPr>
              <a:t>/</a:t>
            </a:r>
            <a:r>
              <a:rPr lang="ru-RU" sz="2600" dirty="0" err="1" smtClean="0">
                <a:solidFill>
                  <a:srgbClr val="002060"/>
                </a:solidFill>
              </a:rPr>
              <a:t>выкл</a:t>
            </a:r>
            <a:r>
              <a:rPr lang="ru-RU" sz="2600" dirty="0" smtClean="0">
                <a:solidFill>
                  <a:srgbClr val="002060"/>
                </a:solidFill>
              </a:rPr>
              <a:t> выбранных </a:t>
            </a:r>
            <a:r>
              <a:rPr lang="ru-RU" sz="2600" dirty="0" err="1" smtClean="0">
                <a:solidFill>
                  <a:srgbClr val="002060"/>
                </a:solidFill>
              </a:rPr>
              <a:t>крейтов</a:t>
            </a:r>
            <a:r>
              <a:rPr lang="ru-RU" sz="2600" dirty="0" smtClean="0">
                <a:solidFill>
                  <a:srgbClr val="002060"/>
                </a:solidFill>
              </a:rPr>
              <a:t> источника питания,</a:t>
            </a:r>
            <a:endParaRPr lang="en-US" sz="2600" dirty="0" smtClean="0">
              <a:solidFill>
                <a:srgbClr val="002060"/>
              </a:solidFill>
            </a:endParaRPr>
          </a:p>
          <a:p>
            <a:pPr lvl="1"/>
            <a:r>
              <a:rPr lang="ru-RU" sz="2600" dirty="0" smtClean="0">
                <a:solidFill>
                  <a:srgbClr val="002060"/>
                </a:solidFill>
              </a:rPr>
              <a:t>Возможность задавать целевое/максимальное напряжение и ток,</a:t>
            </a:r>
          </a:p>
          <a:p>
            <a:pPr lvl="1"/>
            <a:r>
              <a:rPr lang="ru-RU" sz="2600" dirty="0" err="1" smtClean="0">
                <a:solidFill>
                  <a:srgbClr val="002060"/>
                </a:solidFill>
              </a:rPr>
              <a:t>Мониторирование</a:t>
            </a:r>
            <a:r>
              <a:rPr lang="ru-RU" sz="2600" dirty="0" smtClean="0">
                <a:solidFill>
                  <a:srgbClr val="002060"/>
                </a:solidFill>
              </a:rPr>
              <a:t> значений напряжения и тока в реальном времени.</a:t>
            </a:r>
            <a:endParaRPr lang="ru-RU" sz="2600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0"/>
            <a:ext cx="10515600" cy="866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2060"/>
                </a:solidFill>
              </a:rPr>
              <a:t>Endcap HV </a:t>
            </a:r>
            <a:r>
              <a:rPr lang="ru-RU" b="1" dirty="0" smtClean="0">
                <a:solidFill>
                  <a:srgbClr val="002060"/>
                </a:solidFill>
              </a:rPr>
              <a:t>С</a:t>
            </a:r>
            <a:r>
              <a:rPr lang="en-US" b="1" dirty="0" err="1" smtClean="0">
                <a:solidFill>
                  <a:srgbClr val="002060"/>
                </a:solidFill>
              </a:rPr>
              <a:t>ontrol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460" y="2928588"/>
            <a:ext cx="3832112" cy="3929412"/>
          </a:xfrm>
          <a:prstGeom prst="rect">
            <a:avLst/>
          </a:prstGeom>
          <a:effectLst>
            <a:glow rad="63500">
              <a:schemeClr val="accent1">
                <a:satMod val="175000"/>
                <a:alpha val="20000"/>
              </a:schemeClr>
            </a:glo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097" y="2928588"/>
            <a:ext cx="4405315" cy="3929412"/>
          </a:xfrm>
          <a:prstGeom prst="rect">
            <a:avLst/>
          </a:prstGeom>
          <a:effectLst>
            <a:glow rad="63500">
              <a:schemeClr val="accent1">
                <a:satMod val="175000"/>
                <a:alpha val="2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98619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Запустить </a:t>
            </a:r>
            <a:r>
              <a:rPr lang="en-US" dirty="0" smtClean="0">
                <a:solidFill>
                  <a:srgbClr val="002060"/>
                </a:solidFill>
              </a:rPr>
              <a:t>HV Control </a:t>
            </a:r>
            <a:r>
              <a:rPr lang="ru-RU" dirty="0" smtClean="0">
                <a:solidFill>
                  <a:srgbClr val="002060"/>
                </a:solidFill>
              </a:rPr>
              <a:t>на </a:t>
            </a:r>
            <a:r>
              <a:rPr lang="en-US" dirty="0" smtClean="0">
                <a:solidFill>
                  <a:srgbClr val="002060"/>
                </a:solidFill>
              </a:rPr>
              <a:t>KLMPC03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Создать панель, с которой можно будет индивидуально прошивать и маскировать платы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и запускать </a:t>
            </a:r>
            <a:r>
              <a:rPr lang="en-US" dirty="0" smtClean="0">
                <a:solidFill>
                  <a:srgbClr val="002060"/>
                </a:solidFill>
              </a:rPr>
              <a:t>EKLM </a:t>
            </a:r>
            <a:r>
              <a:rPr lang="ru-RU" dirty="0" smtClean="0">
                <a:solidFill>
                  <a:srgbClr val="002060"/>
                </a:solidFill>
              </a:rPr>
              <a:t>в локальной моде;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Подключение </a:t>
            </a:r>
            <a:r>
              <a:rPr lang="en-US" dirty="0" smtClean="0">
                <a:solidFill>
                  <a:srgbClr val="002060"/>
                </a:solidFill>
              </a:rPr>
              <a:t>EPICS </a:t>
            </a:r>
            <a:r>
              <a:rPr lang="ru-RU" dirty="0" smtClean="0">
                <a:solidFill>
                  <a:srgbClr val="002060"/>
                </a:solidFill>
              </a:rPr>
              <a:t>для архивации данных и построения графиков в реальном времени;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Создание </a:t>
            </a:r>
            <a:r>
              <a:rPr lang="en-US" dirty="0" smtClean="0">
                <a:solidFill>
                  <a:srgbClr val="002060"/>
                </a:solidFill>
              </a:rPr>
              <a:t>EKLM </a:t>
            </a:r>
            <a:r>
              <a:rPr lang="ru-RU" dirty="0" smtClean="0">
                <a:solidFill>
                  <a:srgbClr val="002060"/>
                </a:solidFill>
              </a:rPr>
              <a:t>документации.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0"/>
            <a:ext cx="10515600" cy="866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</a:rPr>
              <a:t>План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375" y="281274"/>
            <a:ext cx="3933825" cy="2129852"/>
          </a:xfrm>
          <a:prstGeom prst="rect">
            <a:avLst/>
          </a:prstGeom>
          <a:effectLst>
            <a:glow rad="63500">
              <a:schemeClr val="accent1">
                <a:satMod val="175000"/>
                <a:alpha val="43000"/>
              </a:schemeClr>
            </a:glow>
          </a:effectLst>
        </p:spPr>
      </p:pic>
      <p:sp>
        <p:nvSpPr>
          <p:cNvPr id="5" name="Oval 4"/>
          <p:cNvSpPr/>
          <p:nvPr/>
        </p:nvSpPr>
        <p:spPr>
          <a:xfrm>
            <a:off x="10532225" y="1825625"/>
            <a:ext cx="340822" cy="493626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3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6301" y="584201"/>
            <a:ext cx="3333749" cy="61595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Спасибо за внимание!</a:t>
            </a:r>
            <a:endParaRPr lang="ru-RU" sz="2400" b="1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26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222</Words>
  <Application>Microsoft Office PowerPoint</Application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Wingdings</vt:lpstr>
      <vt:lpstr>Office Theme</vt:lpstr>
      <vt:lpstr>EKLM Slow Control</vt:lpstr>
      <vt:lpstr>Зачем нужен «медленный» контроль?</vt:lpstr>
      <vt:lpstr>PowerPoint Presentation</vt:lpstr>
      <vt:lpstr>PowerPoint Presentation</vt:lpstr>
      <vt:lpstr>PowerPoint Presentation</vt:lpstr>
      <vt:lpstr>PowerPoint Presentation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 Windows</dc:creator>
  <cp:lastModifiedBy>zakharov</cp:lastModifiedBy>
  <cp:revision>23</cp:revision>
  <dcterms:created xsi:type="dcterms:W3CDTF">2018-07-02T04:25:59Z</dcterms:created>
  <dcterms:modified xsi:type="dcterms:W3CDTF">2018-07-02T11:16:01Z</dcterms:modified>
</cp:coreProperties>
</file>