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47"/>
  </p:notesMasterIdLst>
  <p:sldIdLst>
    <p:sldId id="256" r:id="rId2"/>
    <p:sldId id="309" r:id="rId3"/>
    <p:sldId id="308" r:id="rId4"/>
    <p:sldId id="310" r:id="rId5"/>
    <p:sldId id="258" r:id="rId6"/>
    <p:sldId id="259" r:id="rId7"/>
    <p:sldId id="260" r:id="rId8"/>
    <p:sldId id="300" r:id="rId9"/>
    <p:sldId id="261" r:id="rId10"/>
    <p:sldId id="293" r:id="rId11"/>
    <p:sldId id="257" r:id="rId12"/>
    <p:sldId id="312" r:id="rId13"/>
    <p:sldId id="263" r:id="rId14"/>
    <p:sldId id="313" r:id="rId15"/>
    <p:sldId id="314" r:id="rId16"/>
    <p:sldId id="311" r:id="rId17"/>
    <p:sldId id="315" r:id="rId18"/>
    <p:sldId id="316" r:id="rId19"/>
    <p:sldId id="276" r:id="rId20"/>
    <p:sldId id="265" r:id="rId21"/>
    <p:sldId id="323" r:id="rId22"/>
    <p:sldId id="264" r:id="rId23"/>
    <p:sldId id="321" r:id="rId24"/>
    <p:sldId id="279" r:id="rId25"/>
    <p:sldId id="329" r:id="rId26"/>
    <p:sldId id="266" r:id="rId27"/>
    <p:sldId id="324" r:id="rId28"/>
    <p:sldId id="330" r:id="rId29"/>
    <p:sldId id="325" r:id="rId30"/>
    <p:sldId id="326" r:id="rId31"/>
    <p:sldId id="327" r:id="rId32"/>
    <p:sldId id="328" r:id="rId33"/>
    <p:sldId id="322" r:id="rId34"/>
    <p:sldId id="306" r:id="rId35"/>
    <p:sldId id="307" r:id="rId36"/>
    <p:sldId id="290" r:id="rId37"/>
    <p:sldId id="317" r:id="rId38"/>
    <p:sldId id="318" r:id="rId39"/>
    <p:sldId id="319" r:id="rId40"/>
    <p:sldId id="295" r:id="rId41"/>
    <p:sldId id="320" r:id="rId42"/>
    <p:sldId id="262" r:id="rId43"/>
    <p:sldId id="280" r:id="rId44"/>
    <p:sldId id="296" r:id="rId45"/>
    <p:sldId id="275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98" d="100"/>
          <a:sy n="98" d="100"/>
        </p:scale>
        <p:origin x="84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1B779-DA19-4923-A4C4-F1A0B9B9B352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FE8FA-3658-4E50-B611-F30E9C28D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321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2A23F-F9D7-4A1B-8F73-3BE1A809476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47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FE8FA-3658-4E50-B611-F30E9C28DA7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51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[QUARKS-2018] Troitsk nu-mass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NUL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i.org/10.1134/S0021364017120013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34/S0021364017120013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0.png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0.png"/><Relationship Id="rId4" Type="http://schemas.openxmlformats.org/officeDocument/2006/relationships/image" Target="../media/image32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12158-38E2-4489-896B-B2CE005450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Status and perspectives of </a:t>
            </a:r>
            <a:r>
              <a:rPr lang="en-US" sz="4400" dirty="0" err="1"/>
              <a:t>Troitsk</a:t>
            </a:r>
            <a:r>
              <a:rPr lang="en-US" sz="4400" dirty="0"/>
              <a:t> nu-mass experiment</a:t>
            </a:r>
            <a:br>
              <a:rPr lang="en-US" sz="4400" dirty="0"/>
            </a:br>
            <a:r>
              <a:rPr lang="en-US" sz="4400" dirty="0"/>
              <a:t>(2018)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30F387-F131-411D-A50E-FCBF07AEC9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82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F9A0C1C-8ABC-401B-8FE9-AC9327C4C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A5783C3-2F96-40A7-A24F-30CB07AA3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649163" y="634028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A9D08DBA-0326-4C4E-ACFB-576F3ABDD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94670" y="2016617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023" y="1542596"/>
            <a:ext cx="5659222" cy="3972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154186" y="634028"/>
            <a:ext cx="3355942" cy="373283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100"/>
              <a:t>The spectrum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0245B-0886-4917-9363-33E99947C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54186" y="4436462"/>
            <a:ext cx="3355942" cy="1794656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30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F23603D8-2F0E-4366-8298-61178CF5EB77}" type="slidenum">
              <a:rPr lang="en-US" smtClean="0"/>
              <a:pPr defTabSz="914400"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/>
              <a:t>28-May-18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41F2755-A7C7-46E5-9A75-3A0874634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913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Spectrum shape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71600" y="4106336"/>
                <a:ext cx="9601200" cy="21590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𝑇𝑟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US" dirty="0"/>
                  <a:t> - energy at decay,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US" dirty="0"/>
                  <a:t> - energy entering spectrometer,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dirty="0"/>
                  <a:t> – spectrometer potential.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4106336"/>
                <a:ext cx="9601200" cy="2159000"/>
              </a:xfrm>
              <a:blipFill>
                <a:blip r:embed="rId2"/>
                <a:stretch>
                  <a:fillRect b="-1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llout: Line with Accent Bar 6"/>
          <p:cNvSpPr/>
          <p:nvPr/>
        </p:nvSpPr>
        <p:spPr>
          <a:xfrm flipH="1">
            <a:off x="1634066" y="3259667"/>
            <a:ext cx="2133599" cy="524933"/>
          </a:xfrm>
          <a:prstGeom prst="accentCallout1">
            <a:avLst>
              <a:gd name="adj1" fmla="val 18750"/>
              <a:gd name="adj2" fmla="val -8333"/>
              <a:gd name="adj3" fmla="val 183468"/>
              <a:gd name="adj4" fmla="val -304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Beta spectrum</a:t>
            </a:r>
          </a:p>
        </p:txBody>
      </p:sp>
      <p:sp>
        <p:nvSpPr>
          <p:cNvPr id="8" name="Callout: Line with Accent Bar 7"/>
          <p:cNvSpPr/>
          <p:nvPr/>
        </p:nvSpPr>
        <p:spPr>
          <a:xfrm flipH="1">
            <a:off x="1634066" y="1761066"/>
            <a:ext cx="2548468" cy="567267"/>
          </a:xfrm>
          <a:prstGeom prst="accentCallout1">
            <a:avLst>
              <a:gd name="adj1" fmla="val 18750"/>
              <a:gd name="adj2" fmla="val -8333"/>
              <a:gd name="adj3" fmla="val 431611"/>
              <a:gd name="adj4" fmla="val -499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Tritium source transmission</a:t>
            </a:r>
          </a:p>
        </p:txBody>
      </p:sp>
      <p:sp>
        <p:nvSpPr>
          <p:cNvPr id="10" name="Callout: Line with Accent Bar 9"/>
          <p:cNvSpPr/>
          <p:nvPr/>
        </p:nvSpPr>
        <p:spPr>
          <a:xfrm>
            <a:off x="8381999" y="1943693"/>
            <a:ext cx="2150533" cy="612648"/>
          </a:xfrm>
          <a:prstGeom prst="accentCallout1">
            <a:avLst>
              <a:gd name="adj1" fmla="val 18750"/>
              <a:gd name="adj2" fmla="val -8333"/>
              <a:gd name="adj3" fmla="val 373694"/>
              <a:gd name="adj4" fmla="val -663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Spectrometer resolution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AA6799-3FF8-4142-857F-F73E176B5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175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Spectrum shape: beta spectrum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dirty="0"/>
                  <a:t>−𝐹𝑒𝑟𝑚𝑖 𝑐𝑜𝑟𝑟𝑒𝑐𝑡𝑖𝑜𝑛 𝑓𝑜𝑟 𝑒𝑙𝑒𝑐𝑡𝑟𝑜𝑠𝑡𝑎𝑡𝑖𝑐 𝑖𝑛𝑡𝑒𝑟𝑟𝑎𝑐𝑡𝑖𝑜𝑛</a:t>
                </a:r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Correction for final states spectrum: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12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36ADB-A379-484F-9090-C01E9B23E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410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search for sterile neutrino 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>
          <a:xfrm>
            <a:off x="2552701" y="2286000"/>
            <a:ext cx="3123059" cy="3581400"/>
          </a:xfrm>
        </p:spPr>
        <p:txBody>
          <a:bodyPr/>
          <a:lstStyle/>
          <a:p>
            <a:r>
              <a:rPr lang="en-US" dirty="0"/>
              <a:t>One can add additional neutrino components in mixture.</a:t>
            </a:r>
          </a:p>
          <a:p>
            <a:r>
              <a:rPr lang="en-US" dirty="0"/>
              <a:t>Tritium beta decay could provide information about mass region up to 10 </a:t>
            </a:r>
            <a:r>
              <a:rPr lang="en-US" dirty="0" err="1"/>
              <a:t>keV</a:t>
            </a:r>
            <a:r>
              <a:rPr lang="en-US" dirty="0"/>
              <a:t> </a:t>
            </a:r>
          </a:p>
          <a:p>
            <a:r>
              <a:rPr lang="en-US" dirty="0"/>
              <a:t>(warm dark matter?).</a:t>
            </a:r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E53B0-633E-42A0-99B9-4879613F61B8}" type="slidenum">
              <a:rPr lang="ru-RU" smtClean="0"/>
              <a:pPr/>
              <a:t>13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170528" y="1423849"/>
                <a:ext cx="3260777" cy="837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&gt; = 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|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&gt;</m:t>
                          </m:r>
                        </m:e>
                      </m:nary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0528" y="1423849"/>
                <a:ext cx="3260777" cy="837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58456" y="1628800"/>
                <a:ext cx="4712124" cy="7475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>
                          <a:latin typeface="Cambria Math" panose="02040503050406030204" pitchFamily="18" charset="0"/>
                        </a:rPr>
                        <m:t>𝑺</m:t>
                      </m:r>
                      <m:d>
                        <m:d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sz="2000" b="1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𝒆𝒙</m:t>
                          </m:r>
                        </m:sub>
                        <m:sup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d>
                        <m:dPr>
                          <m:ctrlP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</m:e>
                      </m:d>
                      <m:r>
                        <a:rPr lang="en-US" sz="2000" b="1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1" i="1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</m:e>
                            <m:sub>
                              <m:r>
                                <a:rPr lang="en-US" sz="2000" b="1" i="1">
                                  <a:latin typeface="Cambria Math" panose="02040503050406030204" pitchFamily="18" charset="0"/>
                                </a:rPr>
                                <m:t>𝒆𝒙</m:t>
                              </m:r>
                            </m:sub>
                            <m:sup>
                              <m:r>
                                <a:rPr lang="en-US" sz="20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e>
                      </m:d>
                      <m:r>
                        <a:rPr lang="en-US" sz="2000" b="1" i="1"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1" dirty="0"/>
              </a:p>
              <a:p>
                <a:endParaRPr lang="ru-RU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456" y="1628800"/>
                <a:ext cx="4712124" cy="7475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866443" y="2151660"/>
            <a:ext cx="2455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Spectrum changes like:</a:t>
            </a:r>
          </a:p>
        </p:txBody>
      </p:sp>
      <p:pic>
        <p:nvPicPr>
          <p:cNvPr id="19" name="Содержимое 4" descr="sterile-dem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5760" y="2520280"/>
            <a:ext cx="4884737" cy="3429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170528" y="2491420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Active component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99820" y="3912695"/>
            <a:ext cx="19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Sterile component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Стрелка вверх 13"/>
          <p:cNvSpPr/>
          <p:nvPr/>
        </p:nvSpPr>
        <p:spPr>
          <a:xfrm>
            <a:off x="7291908" y="3624663"/>
            <a:ext cx="191721" cy="288032"/>
          </a:xfrm>
          <a:prstGeom prst="up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лево 16"/>
          <p:cNvSpPr/>
          <p:nvPr/>
        </p:nvSpPr>
        <p:spPr>
          <a:xfrm rot="16200000">
            <a:off x="7665326" y="2982921"/>
            <a:ext cx="432048" cy="165856"/>
          </a:xfrm>
          <a:prstGeom prst="leftArrow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F8C1-F329-41C1-807C-E4F53934F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838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Spectrum shape: transmission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71600" y="2286000"/>
                <a:ext cx="9601200" cy="95250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𝑇𝑟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𝑡𝑟𝑎𝑝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2286000"/>
                <a:ext cx="9601200" cy="95250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V="1">
            <a:off x="3886200" y="2887133"/>
            <a:ext cx="508000" cy="702734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58716" y="3589867"/>
            <a:ext cx="2454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Passage without losses</a:t>
            </a:r>
          </a:p>
          <a:p>
            <a:pPr algn="ctr"/>
            <a:r>
              <a:rPr lang="en-US" dirty="0"/>
              <a:t>(includes quasi-elastic)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 flipV="1">
            <a:off x="6781800" y="2887133"/>
            <a:ext cx="42333" cy="584200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45668" y="3585633"/>
            <a:ext cx="2658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Inelastic losses</a:t>
            </a:r>
          </a:p>
          <a:p>
            <a:pPr algn="ctr"/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 – number of collisions)</a:t>
            </a:r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 flipH="1" flipV="1">
            <a:off x="8877301" y="2802467"/>
            <a:ext cx="182032" cy="436033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568267" y="3471333"/>
            <a:ext cx="246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Trapping effect or rear wall backscattering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193800" y="4631267"/>
                <a:ext cx="10007600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p>
                          </m:sSup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p>
                          </m:sSup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sup>
                      </m:sSup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2−</m:t>
                          </m:r>
                          <m:sSup>
                            <m:sSup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800" y="4631267"/>
                <a:ext cx="10007600" cy="6109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B8288-4CAB-4222-9FED-4DD4EA6C0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894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r>
              <a:rPr lang="en-US" dirty="0"/>
              <a:t>Spectrum shape: resolution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72736" y="6453386"/>
            <a:ext cx="1596292" cy="404614"/>
          </a:xfrm>
        </p:spPr>
        <p:txBody>
          <a:bodyPr/>
          <a:lstStyle/>
          <a:p>
            <a:fld id="{F23603D8-2F0E-4366-8298-61178CF5EB77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9386" y="1770687"/>
            <a:ext cx="5552859" cy="43241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 txBox="1">
                <a:spLocks noGrp="1"/>
              </p:cNvSpPr>
              <p:nvPr>
                <p:ph sz="half" idx="1"/>
              </p:nvPr>
            </p:nvSpPr>
            <p:spPr>
              <a:xfrm>
                <a:off x="1371600" y="2285999"/>
                <a:ext cx="4447786" cy="38924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None/>
                </a:pPr>
                <a:r>
                  <a:rPr lang="en-US" dirty="0"/>
                  <a:t>The full resolution width: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=8⋅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r>
                  <a:rPr lang="en-US" dirty="0"/>
                  <a:t>The shape is nearly triangular, therefore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=2.3⋅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=18500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𝑒𝑉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=0.43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𝑒𝑉</m:t>
                      </m:r>
                    </m:oMath>
                  </m:oMathPara>
                </a14:m>
                <a:endParaRPr lang="en-US" b="0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Could be additionally improved with “super-resolution” mode.</a:t>
                </a:r>
              </a:p>
            </p:txBody>
          </p:sp>
        </mc:Choice>
        <mc:Fallback xmlns="">
          <p:sp>
            <p:nvSpPr>
              <p:cNvPr id="8" name="Content Placeholder 7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371600" y="2285999"/>
                <a:ext cx="4447786" cy="3892412"/>
              </a:xfrm>
              <a:prstGeom prst="rect">
                <a:avLst/>
              </a:prstGeom>
              <a:blipFill rotWithShape="0">
                <a:blip r:embed="rId3"/>
                <a:stretch>
                  <a:fillRect l="-1370" t="-1252" r="-1233" b="-18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A86636-B860-46A6-80BF-815297379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485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60BA32-82C1-472E-A436-3C239C434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34AFC19-AFCB-4D57-B1CA-FC551E486B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017B2E-20E4-4483-A5A6-89C090A73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478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Trapping effect / Rear wall backscattering</a:t>
            </a:r>
          </a:p>
          <a:p>
            <a:r>
              <a:rPr lang="en-US" dirty="0">
                <a:solidFill>
                  <a:srgbClr val="FF0000"/>
                </a:solidFill>
              </a:rPr>
              <a:t>Dead time / pileup</a:t>
            </a:r>
          </a:p>
          <a:p>
            <a:r>
              <a:rPr lang="en-US" dirty="0">
                <a:solidFill>
                  <a:srgbClr val="FF0000"/>
                </a:solidFill>
              </a:rPr>
              <a:t>Detector efficiency / events under threshold</a:t>
            </a:r>
          </a:p>
          <a:p>
            <a:r>
              <a:rPr lang="en-US" dirty="0"/>
              <a:t>Adiabaticity violation / detector backscattering</a:t>
            </a:r>
          </a:p>
          <a:p>
            <a:r>
              <a:rPr lang="en-US" dirty="0"/>
              <a:t>Source thickness</a:t>
            </a:r>
          </a:p>
          <a:p>
            <a:r>
              <a:rPr lang="en-US" dirty="0">
                <a:solidFill>
                  <a:srgbClr val="00B0F0"/>
                </a:solidFill>
              </a:rPr>
              <a:t>Spectrometer voltage instability</a:t>
            </a:r>
          </a:p>
          <a:p>
            <a:r>
              <a:rPr lang="en-US" dirty="0">
                <a:solidFill>
                  <a:srgbClr val="00B0F0"/>
                </a:solidFill>
              </a:rPr>
              <a:t>Final states distribution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See details in </a:t>
            </a:r>
            <a:r>
              <a:rPr lang="en-US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https://arxiv.org/abs/1504.00544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17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 rot="20886940">
            <a:off x="6770840" y="2369967"/>
            <a:ext cx="3594479" cy="57708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300" b="1" dirty="0">
                <a:ln/>
                <a:solidFill>
                  <a:srgbClr val="FF0000"/>
                </a:solidFill>
              </a:rPr>
              <a:t>Very important!</a:t>
            </a:r>
          </a:p>
        </p:txBody>
      </p:sp>
      <p:sp>
        <p:nvSpPr>
          <p:cNvPr id="6" name="Rectangle 5"/>
          <p:cNvSpPr/>
          <p:nvPr/>
        </p:nvSpPr>
        <p:spPr>
          <a:xfrm rot="20886940">
            <a:off x="6231207" y="3811030"/>
            <a:ext cx="3594479" cy="131574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2700" b="1" dirty="0">
                <a:ln/>
                <a:solidFill>
                  <a:srgbClr val="00B0F0"/>
                </a:solidFill>
              </a:rPr>
              <a:t>Not very important at the moment</a:t>
            </a:r>
            <a:endParaRPr lang="ru-RU" sz="2700" b="1" dirty="0">
              <a:ln/>
              <a:solidFill>
                <a:srgbClr val="00B0F0"/>
              </a:solidFill>
            </a:endParaRPr>
          </a:p>
          <a:p>
            <a:pPr algn="ctr"/>
            <a:r>
              <a:rPr lang="en-US" sz="2700" b="1" dirty="0">
                <a:ln/>
                <a:solidFill>
                  <a:srgbClr val="FF0000"/>
                </a:solidFill>
              </a:rPr>
              <a:t>for now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10EB44-67AE-497C-91EB-D496018C5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707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Trapping: basics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B8809-2A3A-40F9-B628-AF2419C585E7}" type="slidenum">
              <a:rPr lang="ru-RU" altLang="ru-RU" smtClean="0"/>
              <a:pPr>
                <a:defRPr/>
              </a:pPr>
              <a:t>18</a:t>
            </a:fld>
            <a:endParaRPr lang="ru-RU" altLang="ru-RU"/>
          </a:p>
        </p:txBody>
      </p:sp>
      <p:pic>
        <p:nvPicPr>
          <p:cNvPr id="6" name="Picture 4" descr="sourc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854" y="2464595"/>
            <a:ext cx="4776788" cy="284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2668074" y="3320988"/>
            <a:ext cx="1836204" cy="81009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3424158" y="3787706"/>
            <a:ext cx="4320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0" dirty="0">
                <a:solidFill>
                  <a:srgbClr val="C00000"/>
                </a:solidFill>
              </a:rPr>
              <a:t>Т</a:t>
            </a:r>
            <a:r>
              <a:rPr lang="ru-RU" sz="1350" baseline="-25000" dirty="0">
                <a:solidFill>
                  <a:srgbClr val="C00000"/>
                </a:solidFill>
              </a:rPr>
              <a:t>2</a:t>
            </a:r>
            <a:endParaRPr lang="en-US" sz="1350" baseline="-250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45854" y="4672952"/>
            <a:ext cx="480653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Trapped electrons can run back and forth up to thousand times passing few kilometers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95227" y="1319017"/>
            <a:ext cx="5577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configuration in tritium source forms a bottle – magnetic Trap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003" y="2171700"/>
            <a:ext cx="4371208" cy="3481186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78017C9-6964-486D-B6D3-54CBFBE5B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90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Trapped electrons distort the actual </a:t>
            </a:r>
            <a:r>
              <a:rPr lang="en-US" dirty="0">
                <a:solidFill>
                  <a:schemeClr val="accent1">
                    <a:lumMod val="25000"/>
                  </a:schemeClr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en-US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-spectrum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2429934" y="2183035"/>
            <a:ext cx="3335840" cy="823912"/>
          </a:xfrm>
        </p:spPr>
        <p:txBody>
          <a:bodyPr/>
          <a:lstStyle/>
          <a:p>
            <a:r>
              <a:rPr lang="en-US" sz="2400" dirty="0"/>
              <a:t>Simulation</a:t>
            </a:r>
          </a:p>
        </p:txBody>
      </p:sp>
      <p:pic>
        <p:nvPicPr>
          <p:cNvPr id="12" name="Picture 3" descr="ou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9934" y="3018284"/>
            <a:ext cx="3458606" cy="264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6417760" y="2183035"/>
            <a:ext cx="3335840" cy="823912"/>
          </a:xfrm>
        </p:spPr>
        <p:txBody>
          <a:bodyPr/>
          <a:lstStyle/>
          <a:p>
            <a:r>
              <a:rPr lang="en-US" sz="2400" dirty="0"/>
              <a:t>Energy dependence</a:t>
            </a:r>
          </a:p>
        </p:txBody>
      </p:sp>
      <p:pic>
        <p:nvPicPr>
          <p:cNvPr id="13" name="Picture 2" descr="C:\Users\darksnake\AppData\Local\Microsoft\Windows\INetCacheContent.Word\out.png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32220" y="3018282"/>
            <a:ext cx="3458608" cy="26488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B8809-2A3A-40F9-B628-AF2419C585E7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2BBEA6-E735-4ECC-9041-FBB180826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683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F9A0C1C-8ABC-401B-8FE9-AC9327C4C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BA5783C3-2F96-40A7-A24F-30CB07AA3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649163" y="634028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A9D08DBA-0326-4C4E-ACFB-576F3ABDD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94670" y="2016617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6" name="Picture 2" descr="&amp;Kcy;&amp;acy;&amp;rcy;&amp;tcy;&amp;icy;&amp;ncy;&amp;kcy;&amp;icy; &amp;pcy;&amp;ocy; &amp;zcy;&amp;acy;&amp;pcy;&amp;rcy;&amp;ocy;&amp;scy;&amp;ucy; dark matter">
            <a:extLst>
              <a:ext uri="{FF2B5EF4-FFF2-40B4-BE49-F238E27FC236}">
                <a16:creationId xmlns:a16="http://schemas.microsoft.com/office/drawing/2014/main" id="{236AF986-461E-4273-8CB3-8E1E16EDE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023" y="1406388"/>
            <a:ext cx="5659222" cy="42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1D8B1DB-4102-4419-9393-9A75BADDB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86" y="634028"/>
            <a:ext cx="3355942" cy="373283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600"/>
              <a:t>Motivation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242F7-2B9F-48A1-A426-6FB3D072D0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54186" y="4436462"/>
            <a:ext cx="3355942" cy="1794656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3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/>
              <a:t>28-May-18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9E57DC2-970A-4B3E-BB1C-7A09969E49DF}" type="slidenum">
              <a:rPr lang="en-US" smtClean="0"/>
              <a:pPr defTabSz="914400"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E8CA8B1-C1C8-4186-ABFF-ACCE26B68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345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Amplitude spectrum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819" y="1936043"/>
            <a:ext cx="5442662" cy="3785309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20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567185" y="4305300"/>
            <a:ext cx="2266950" cy="146685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>
          <a:xfrm flipH="1">
            <a:off x="7264400" y="3260194"/>
            <a:ext cx="1263650" cy="1045107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528051" y="3083738"/>
            <a:ext cx="6367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Pileup</a:t>
            </a:r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3562350" y="3083739"/>
            <a:ext cx="419100" cy="631012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3981451" y="3531940"/>
            <a:ext cx="609245" cy="2165351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2396033" y="2806739"/>
            <a:ext cx="16155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Detection threshold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31819" y="5846324"/>
            <a:ext cx="5553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Signal amplitudes in Si(Li) detector at different spectrometer potentials – different intensity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8F0B40B-0CCD-4C20-9DB8-6DB7B7638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585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perspectives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67AF2A0-B3B2-47D1-AD24-9FB66AC60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9193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results</a:t>
            </a:r>
            <a:endParaRPr lang="ru-RU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E526059-1946-425B-973B-8F058D3B49F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9702" y="2286000"/>
            <a:ext cx="4391970" cy="35814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One experiment ran with enhanced intensity</a:t>
            </a:r>
          </a:p>
          <a:p>
            <a:pPr marL="0" indent="0">
              <a:buNone/>
            </a:pPr>
            <a:r>
              <a:rPr lang="en-US" dirty="0"/>
              <a:t>Systematic errors:</a:t>
            </a:r>
          </a:p>
          <a:p>
            <a:r>
              <a:rPr lang="en-US" dirty="0">
                <a:solidFill>
                  <a:srgbClr val="FF0000"/>
                </a:solidFill>
              </a:rPr>
              <a:t>DAQ dead time and pileup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Events under detection threshold</a:t>
            </a:r>
          </a:p>
          <a:p>
            <a:r>
              <a:rPr lang="en-US" dirty="0"/>
              <a:t>Backscattering from detector (</a:t>
            </a:r>
            <a:r>
              <a:rPr lang="en-US" dirty="0">
                <a:solidFill>
                  <a:srgbClr val="0070C0"/>
                </a:solidFill>
              </a:rPr>
              <a:t>arXiv:1603.04243</a:t>
            </a:r>
            <a:r>
              <a:rPr lang="en-US" dirty="0"/>
              <a:t>)</a:t>
            </a:r>
          </a:p>
          <a:p>
            <a:r>
              <a:rPr lang="en-US" dirty="0"/>
              <a:t>Interaction in the source.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E53B0-633E-42A0-99B9-4879613F61B8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6517419" y="5498068"/>
            <a:ext cx="39056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n-NO" b="1" dirty="0">
                <a:solidFill>
                  <a:schemeClr val="accent1"/>
                </a:solidFill>
              </a:rPr>
              <a:t>JETP Lett. 105 (2017) no.12, 753-757</a:t>
            </a:r>
            <a:endParaRPr lang="ru-RU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DOI: </a:t>
            </a:r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  <a:hlinkClick r:id="rId4"/>
              </a:rPr>
              <a:t>10.1134/S0021364017120013</a:t>
            </a:r>
            <a:endParaRPr lang="en-US" b="0" i="0" dirty="0"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B6E2BB-6FFD-48C9-93C9-16EAF2F90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439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105" y="2171700"/>
            <a:ext cx="4676187" cy="3581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639841" y="5836679"/>
            <a:ext cx="7064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95 % Confidence Level (sensitivity limit) on mixing matrix element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4219357" y="1257124"/>
            <a:ext cx="39056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n-NO" b="1" dirty="0">
                <a:solidFill>
                  <a:schemeClr val="accent1"/>
                </a:solidFill>
              </a:rPr>
              <a:t>JETP Lett. 105 (2017) no.12, 753-757</a:t>
            </a:r>
            <a:endParaRPr lang="ru-RU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DOI: </a:t>
            </a:r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  <a:hlinkClick r:id="rId3"/>
              </a:rPr>
              <a:t>10.1134/S0021364017120013</a:t>
            </a:r>
            <a:endParaRPr lang="en-US" b="0" i="0" dirty="0"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results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274B49-C7B4-4658-A768-D48676E60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3801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E9EC660-5601-4713-BE47-9E44C171E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effort with TRISTAN project</a:t>
            </a:r>
          </a:p>
        </p:txBody>
      </p:sp>
      <p:pic>
        <p:nvPicPr>
          <p:cNvPr id="8" name="Content Placeholder 7" descr="A picture containing indoor, object, floor, wall&#10;&#10;Description generated with high confidence">
            <a:extLst>
              <a:ext uri="{FF2B5EF4-FFF2-40B4-BE49-F238E27FC236}">
                <a16:creationId xmlns:a16="http://schemas.microsoft.com/office/drawing/2014/main" id="{44CFF3D1-AE78-4706-BEB0-38A0AC86F50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544304"/>
            <a:ext cx="4448175" cy="3064792"/>
          </a:xfr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636BA63-B4F1-4820-8245-8DFA06D2EB4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dirty="0"/>
              <a:t>Since 2017 </a:t>
            </a:r>
            <a:r>
              <a:rPr lang="en-US" dirty="0" err="1"/>
              <a:t>Troitsk</a:t>
            </a:r>
            <a:r>
              <a:rPr lang="en-US" dirty="0"/>
              <a:t> nu-mass joined effort with TRISTAN project at MPI Munich.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C88F87-4DCB-4BED-9E2D-087D5FEB9A26}"/>
              </a:ext>
            </a:extLst>
          </p:cNvPr>
          <p:cNvCxnSpPr/>
          <p:nvPr/>
        </p:nvCxnSpPr>
        <p:spPr>
          <a:xfrm flipH="1">
            <a:off x="3056467" y="2285999"/>
            <a:ext cx="2116666" cy="81280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A6BF644-E4D9-4E18-B50A-BB0CE5B18802}"/>
              </a:ext>
            </a:extLst>
          </p:cNvPr>
          <p:cNvSpPr txBox="1"/>
          <p:nvPr/>
        </p:nvSpPr>
        <p:spPr>
          <a:xfrm>
            <a:off x="5384800" y="2048933"/>
            <a:ext cx="406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TRISTAN detector prototype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FC4C027-A41E-4FD1-9802-D8A25E270E62}"/>
              </a:ext>
            </a:extLst>
          </p:cNvPr>
          <p:cNvCxnSpPr/>
          <p:nvPr/>
        </p:nvCxnSpPr>
        <p:spPr>
          <a:xfrm flipH="1">
            <a:off x="1892301" y="1850553"/>
            <a:ext cx="2116666" cy="81280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99C4016-5DD1-47D5-86B6-D68D11755DC5}"/>
              </a:ext>
            </a:extLst>
          </p:cNvPr>
          <p:cNvSpPr txBox="1"/>
          <p:nvPr/>
        </p:nvSpPr>
        <p:spPr>
          <a:xfrm>
            <a:off x="4008966" y="1613487"/>
            <a:ext cx="3560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Troitsk</a:t>
            </a:r>
            <a:r>
              <a:rPr lang="en-US" dirty="0"/>
              <a:t> nu-mass spectrometer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BE4962-FDE6-4907-BCDF-22BBC0D6E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0339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Improvement with silicon drift detector</a:t>
            </a:r>
            <a:endParaRPr lang="ru-R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428076"/>
            <a:ext cx="4448175" cy="3297248"/>
          </a:xfrm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Multi-pixel detector. Allows higher count rate.</a:t>
            </a:r>
          </a:p>
          <a:p>
            <a:r>
              <a:rPr lang="en-US" dirty="0"/>
              <a:t>Better resolution and amplitude spectrum shape</a:t>
            </a:r>
          </a:p>
          <a:p>
            <a:r>
              <a:rPr lang="en-US" dirty="0"/>
              <a:t>Controlled back-scattering conditions.</a:t>
            </a:r>
          </a:p>
          <a:p>
            <a:r>
              <a:rPr lang="en-US" dirty="0"/>
              <a:t>Modern read-out and on-site preprocessing.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25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E12A7DD-D017-42A5-9B46-8FF178E11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3372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  <a:endParaRPr lang="ru-RU" dirty="0"/>
          </a:p>
        </p:txBody>
      </p:sp>
      <p:pic>
        <p:nvPicPr>
          <p:cNvPr id="10" name="Content Placeholder 9" descr="A group of people standing in front of a crowd posing for the camera&#10;&#10;Description generated with very high confidence">
            <a:extLst>
              <a:ext uri="{FF2B5EF4-FFF2-40B4-BE49-F238E27FC236}">
                <a16:creationId xmlns:a16="http://schemas.microsoft.com/office/drawing/2014/main" id="{B0376719-EEBF-4A49-A8BF-E426F9FE9C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452" y="2171699"/>
            <a:ext cx="4898349" cy="3311284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E53B0-633E-42A0-99B9-4879613F61B8}" type="slidenum">
              <a:rPr lang="ru-RU" smtClean="0"/>
              <a:pPr/>
              <a:t>26</a:t>
            </a:fld>
            <a:endParaRPr lang="ru-RU"/>
          </a:p>
        </p:txBody>
      </p:sp>
      <p:pic>
        <p:nvPicPr>
          <p:cNvPr id="9" name="Picture 2" descr="Members ofTroitsk nu-mass II experiment at 2010">
            <a:extLst>
              <a:ext uri="{FF2B5EF4-FFF2-40B4-BE49-F238E27FC236}">
                <a16:creationId xmlns:a16="http://schemas.microsoft.com/office/drawing/2014/main" id="{752893B3-6CA5-438C-97C5-1777D5AEDEC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71700"/>
            <a:ext cx="4461309" cy="331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397DA4-16E0-4EBE-BA18-B715A8B6A1BB}"/>
              </a:ext>
            </a:extLst>
          </p:cNvPr>
          <p:cNvSpPr txBox="1"/>
          <p:nvPr/>
        </p:nvSpPr>
        <p:spPr>
          <a:xfrm>
            <a:off x="1965959" y="1695272"/>
            <a:ext cx="3272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/>
              <a:t>Trotisk</a:t>
            </a:r>
            <a:r>
              <a:rPr lang="en-US" sz="2000" dirty="0"/>
              <a:t> nu-mass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82F47A-7739-4CC3-A3E6-673593680688}"/>
              </a:ext>
            </a:extLst>
          </p:cNvPr>
          <p:cNvSpPr txBox="1"/>
          <p:nvPr/>
        </p:nvSpPr>
        <p:spPr>
          <a:xfrm>
            <a:off x="6887331" y="1695272"/>
            <a:ext cx="3272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TRISTAN in </a:t>
            </a:r>
            <a:r>
              <a:rPr lang="en-US" sz="2000" dirty="0" err="1"/>
              <a:t>Troitsk</a:t>
            </a:r>
            <a:endParaRPr lang="en-US" sz="2000" dirty="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F048EFEB-EEAC-4CED-9DD6-53C6E832C84D}"/>
              </a:ext>
            </a:extLst>
          </p:cNvPr>
          <p:cNvSpPr/>
          <p:nvPr/>
        </p:nvSpPr>
        <p:spPr>
          <a:xfrm>
            <a:off x="5092073" y="1763809"/>
            <a:ext cx="1481667" cy="2973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9D54E-9A18-4A08-B767-D86019466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4936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DF4BB6-7BF1-4FB9-9FA7-A73F14981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0846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results</a:t>
            </a:r>
            <a:endParaRPr lang="ru-RU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2286000"/>
            <a:ext cx="4297680" cy="35814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28</a:t>
            </a:fld>
            <a:endParaRPr lang="en-US" dirty="0"/>
          </a:p>
        </p:txBody>
      </p:sp>
      <p:cxnSp>
        <p:nvCxnSpPr>
          <p:cNvPr id="10" name="Straight Arrow Connector 9"/>
          <p:cNvCxnSpPr>
            <a:stCxn id="13" idx="1"/>
          </p:cNvCxnSpPr>
          <p:nvPr/>
        </p:nvCxnSpPr>
        <p:spPr>
          <a:xfrm flipH="1">
            <a:off x="6392564" y="2805669"/>
            <a:ext cx="2570204" cy="753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62768" y="2621003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Currently possible</a:t>
            </a:r>
            <a:endParaRPr lang="ru-RU" dirty="0"/>
          </a:p>
        </p:txBody>
      </p:sp>
      <p:cxnSp>
        <p:nvCxnSpPr>
          <p:cNvPr id="15" name="Straight Arrow Connector 14"/>
          <p:cNvCxnSpPr>
            <a:stCxn id="16" idx="1"/>
          </p:cNvCxnSpPr>
          <p:nvPr/>
        </p:nvCxnSpPr>
        <p:spPr>
          <a:xfrm flipH="1">
            <a:off x="6478671" y="3526477"/>
            <a:ext cx="2570204" cy="753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048875" y="3341811"/>
            <a:ext cx="202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Best case scenario</a:t>
            </a:r>
            <a:endParaRPr lang="ru-R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2377184-8587-4EC5-BA88-840254E0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447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524" y="1596932"/>
            <a:ext cx="3432672" cy="3427697"/>
          </a:xfrm>
          <a:prstGeom prst="rect">
            <a:avLst/>
          </a:prstGeom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DataForge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365130" y="1520079"/>
            <a:ext cx="7200900" cy="3581400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en-US" sz="2400" dirty="0"/>
              <a:t>The </a:t>
            </a:r>
            <a:r>
              <a:rPr lang="en-US" sz="2400" dirty="0" err="1"/>
              <a:t>DataForge</a:t>
            </a:r>
            <a:r>
              <a:rPr lang="en-US" sz="2400" dirty="0"/>
              <a:t> is a scientific framework based on modern trends and solutions in programming.</a:t>
            </a:r>
          </a:p>
          <a:p>
            <a:pPr lvl="1"/>
            <a:r>
              <a:rPr lang="en-US" sz="2400" dirty="0"/>
              <a:t>It introduces a few new concepts into scientific (</a:t>
            </a:r>
            <a:r>
              <a:rPr lang="en-US" sz="2400" dirty="0" err="1"/>
              <a:t>hep</a:t>
            </a:r>
            <a:r>
              <a:rPr lang="en-US" sz="2400" dirty="0"/>
              <a:t>-physics) software:</a:t>
            </a:r>
          </a:p>
          <a:p>
            <a:pPr lvl="2"/>
            <a:r>
              <a:rPr lang="en-US" dirty="0"/>
              <a:t>The analysis as a metadata process</a:t>
            </a:r>
          </a:p>
          <a:p>
            <a:pPr lvl="2"/>
            <a:r>
              <a:rPr lang="en-US" dirty="0"/>
              <a:t>Declarative description of analysis process (the analysis as a build system)</a:t>
            </a:r>
          </a:p>
          <a:p>
            <a:pPr lvl="2"/>
            <a:r>
              <a:rPr lang="en-US" dirty="0"/>
              <a:t>Convention over configuration on a large scale</a:t>
            </a:r>
          </a:p>
          <a:p>
            <a:pPr lvl="1"/>
            <a:r>
              <a:rPr lang="en-US" sz="2400" dirty="0"/>
              <a:t>It is completely and “true” cross-platform (not “compile wherever you want on your on risk”).</a:t>
            </a:r>
          </a:p>
          <a:p>
            <a:pPr lvl="1"/>
            <a:r>
              <a:rPr lang="en-US" sz="2400" dirty="0"/>
              <a:t>It is modular!</a:t>
            </a:r>
          </a:p>
          <a:p>
            <a:pPr lvl="1"/>
            <a:r>
              <a:rPr lang="en-US" sz="2400" dirty="0"/>
              <a:t>It has a few very important ideological effects that could be expanded further and can open a whole new world of possibilities for scientific data processing.</a:t>
            </a:r>
            <a:endParaRPr lang="ru-RU" sz="2400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6B24A-CEE5-4551-AF18-264129CB3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48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135188" y="476250"/>
            <a:ext cx="8229600" cy="1371600"/>
          </a:xfrm>
        </p:spPr>
        <p:txBody>
          <a:bodyPr/>
          <a:lstStyle/>
          <a:p>
            <a:pPr algn="ctr"/>
            <a:r>
              <a:rPr lang="en-US" altLang="ru-RU" sz="3200" dirty="0">
                <a:cs typeface="Times New Roman" panose="02020603050405020304" pitchFamily="18" charset="0"/>
              </a:rPr>
              <a:t>So, why </a:t>
            </a:r>
            <a:r>
              <a:rPr lang="en-US" altLang="ru-RU" sz="3200" dirty="0" err="1">
                <a:cs typeface="Times New Roman" panose="02020603050405020304" pitchFamily="18" charset="0"/>
              </a:rPr>
              <a:t>keV</a:t>
            </a:r>
            <a:r>
              <a:rPr lang="en-US" altLang="ru-RU" sz="3200" dirty="0">
                <a:cs typeface="Times New Roman" panose="02020603050405020304" pitchFamily="18" charset="0"/>
              </a:rPr>
              <a:t>- neutrino? </a:t>
            </a:r>
            <a:br>
              <a:rPr lang="en-US" altLang="ru-RU" sz="3200" dirty="0">
                <a:cs typeface="Times New Roman" panose="02020603050405020304" pitchFamily="18" charset="0"/>
              </a:rPr>
            </a:br>
            <a:r>
              <a:rPr lang="en-US" altLang="ru-RU" sz="3200" b="1" dirty="0">
                <a:cs typeface="Times New Roman" panose="02020603050405020304" pitchFamily="18" charset="0"/>
              </a:rPr>
              <a:t>Candidate for Warm Dark Matter</a:t>
            </a:r>
            <a:endParaRPr lang="ru-RU" alt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12291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LHC results confirm expectations from Standard Model, but</a:t>
            </a:r>
          </a:p>
          <a:p>
            <a:pPr>
              <a:defRPr/>
            </a:pP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mass, Dark Energy and Dark Matter are well beyond SM</a:t>
            </a:r>
          </a:p>
          <a:p>
            <a:pPr>
              <a:defRPr/>
            </a:pP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a set of candidates for DM, like WIMPs, they should be heavy and cold – but it contradicts cosmological structures at small scales </a:t>
            </a:r>
          </a:p>
          <a:p>
            <a:pPr>
              <a:defRPr/>
            </a:pP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Sterile neutrino with </a:t>
            </a:r>
            <a:r>
              <a:rPr lang="en-US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-scale mass is a good candidate for Warm Dark Matter. </a:t>
            </a:r>
          </a:p>
          <a:p>
            <a:pPr marL="0" indent="0">
              <a:buNone/>
              <a:defRPr/>
            </a:pPr>
            <a:r>
              <a:rPr lang="en-US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en-US" alt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White Paper on </a:t>
            </a:r>
            <a:r>
              <a:rPr lang="en-US" alt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alt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Sterile Neutrino Dark Matter, </a:t>
            </a:r>
            <a:r>
              <a:rPr lang="en-US" altLang="ru-RU" sz="2200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arXiv:1602.048</a:t>
            </a:r>
            <a:endParaRPr lang="ru-RU" altLang="ru-RU" sz="2400" i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97208" y="5867400"/>
            <a:ext cx="623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PS. </a:t>
            </a:r>
            <a:r>
              <a:rPr lang="en-US" i="1" dirty="0" err="1"/>
              <a:t>keV</a:t>
            </a:r>
            <a:r>
              <a:rPr lang="en-US" i="1" dirty="0"/>
              <a:t> mass range is not available in oscillation experiments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48086-EF8C-4C28-9442-6CBACD3CF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3995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Compact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Sterile neutrino measurements do not require “large” source.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Old </a:t>
            </a:r>
            <a:r>
              <a:rPr lang="en-US" dirty="0" err="1">
                <a:solidFill>
                  <a:schemeClr val="tx1"/>
                </a:solidFill>
              </a:rPr>
              <a:t>Troitsk</a:t>
            </a:r>
            <a:r>
              <a:rPr lang="en-US" dirty="0">
                <a:solidFill>
                  <a:schemeClr val="tx1"/>
                </a:solidFill>
              </a:rPr>
              <a:t> nu-mass source is outdated and is very hard to maintain.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F0"/>
                </a:solidFill>
              </a:rPr>
              <a:t>Solution: compact multi-purpose volume for different radioactive sources as well as e-gun measurements.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6"/>
                </a:solidFill>
              </a:rPr>
              <a:t>Problem: manpower.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A37B6-086A-4B4B-926E-74A419BEF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1845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Graphene infused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Why make graphene infused radioactive source?</a:t>
            </a:r>
          </a:p>
          <a:p>
            <a:r>
              <a:rPr lang="en-US" dirty="0"/>
              <a:t>Very high chemical bounding energy (no desorption).</a:t>
            </a:r>
          </a:p>
          <a:p>
            <a:r>
              <a:rPr lang="en-US" dirty="0"/>
              <a:t>Very uniform surface.</a:t>
            </a:r>
          </a:p>
          <a:p>
            <a:r>
              <a:rPr lang="en-US" dirty="0"/>
              <a:t>Conductor (no substrate charging).</a:t>
            </a:r>
          </a:p>
          <a:p>
            <a:r>
              <a:rPr lang="en-US" dirty="0"/>
              <a:t>Mechanical</a:t>
            </a:r>
            <a:r>
              <a:rPr lang="ru-RU" dirty="0"/>
              <a:t> </a:t>
            </a:r>
            <a:r>
              <a:rPr lang="en-US" dirty="0"/>
              <a:t>durability (easy to cool down and heat up).</a:t>
            </a:r>
          </a:p>
          <a:p>
            <a:r>
              <a:rPr lang="en-US" dirty="0"/>
              <a:t>Industrial availability (200$ per sample)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C3D3AB-9466-4357-8E2F-9F25A278A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6657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capture instead of beta-decay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181" y="2168760"/>
            <a:ext cx="2148774" cy="18721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450" y="2168759"/>
            <a:ext cx="2667150" cy="1872199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2" idx="0"/>
            <a:endCxn id="3" idx="0"/>
          </p:cNvCxnSpPr>
          <p:nvPr/>
        </p:nvCxnSpPr>
        <p:spPr>
          <a:xfrm rot="5400000" flipH="1" flipV="1">
            <a:off x="6227797" y="-277469"/>
            <a:ext cx="1" cy="4892457"/>
          </a:xfrm>
          <a:prstGeom prst="curved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" idx="2"/>
            <a:endCxn id="13" idx="3"/>
          </p:cNvCxnSpPr>
          <p:nvPr/>
        </p:nvCxnSpPr>
        <p:spPr>
          <a:xfrm rot="5400000">
            <a:off x="7557899" y="4204599"/>
            <a:ext cx="1279768" cy="95248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427" y="4040956"/>
            <a:ext cx="3344115" cy="25595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378359" y="2168758"/>
                <a:ext cx="14396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𝐵𝑒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𝐿𝑖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359" y="2168758"/>
                <a:ext cx="143968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66F09D5-B175-44E9-9AC7-EC188773C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487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slides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38706B2-B0D8-4332-92D0-CC035153F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4918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&amp;Icy;&amp;zcy;&amp;ucy;&amp;chcy;&amp;iecy;&amp;ncy;&amp;icy;&amp;iecy; &amp;tcy;&amp;iecy;&amp;mcy;&amp;ncy;&amp;ocy;&amp;jcy; &amp;mcy;&amp;acy;&amp;tcy;&amp;iecy;&amp;rcy;&amp;icy;&amp;i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8214" y="2097730"/>
            <a:ext cx="5456237" cy="3262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3216276" y="1146175"/>
            <a:ext cx="676751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0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Visible matter only 5%. What is the rest ?</a:t>
            </a:r>
          </a:p>
        </p:txBody>
      </p:sp>
      <p:pic>
        <p:nvPicPr>
          <p:cNvPr id="13316" name="Picture 2" descr="&amp;Kcy;&amp;acy;&amp;rcy;&amp;tcy;&amp;icy;&amp;ncy;&amp;kcy;&amp;icy; &amp;pcy;&amp;ocy; &amp;zcy;&amp;acy;&amp;pcy;&amp;rcy;&amp;ocy;&amp;scy;&amp;ucy; dark mat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754" y="2907242"/>
            <a:ext cx="4786312" cy="359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2208214" y="549275"/>
            <a:ext cx="7991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2"/>
                </a:solidFill>
                <a:latin typeface="+mj-lt"/>
              </a:rPr>
              <a:t>Motivation from cosmology: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34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3673C7-A4B1-4321-A31B-26A5DB259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945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4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or warm Dark Matter?</a:t>
            </a:r>
          </a:p>
        </p:txBody>
      </p:sp>
      <p:pic>
        <p:nvPicPr>
          <p:cNvPr id="14340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4" y="1556793"/>
            <a:ext cx="7722615" cy="392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2566988" y="5476876"/>
            <a:ext cx="2252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Heavy particles?</a:t>
            </a:r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6760590" y="5514024"/>
            <a:ext cx="33861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1-10 </a:t>
            </a:r>
            <a:r>
              <a:rPr lang="en-US" altLang="en-US" sz="2400" dirty="0" err="1">
                <a:latin typeface="Times New Roman" panose="02020603050405020304" pitchFamily="18" charset="0"/>
              </a:rPr>
              <a:t>keV</a:t>
            </a:r>
            <a:r>
              <a:rPr lang="en-US" altLang="en-US" sz="2400" dirty="0">
                <a:latin typeface="Times New Roman" panose="02020603050405020304" pitchFamily="18" charset="0"/>
              </a:rPr>
              <a:t> particles?</a:t>
            </a: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3643314" y="6018214"/>
            <a:ext cx="5184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</a:rPr>
              <a:t>Simulations favor </a:t>
            </a:r>
            <a:r>
              <a:rPr lang="en-US" altLang="en-US" sz="24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</a:rPr>
              <a:t>Warm Dark Matter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35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12854-5E09-4717-B322-E47136C4C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7585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883" y="1496483"/>
            <a:ext cx="5735917" cy="4393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Transmission: loss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1371600" y="1496483"/>
                <a:ext cx="3708400" cy="439302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groupChr>
                        <m:groupChrPr>
                          <m:chr m:val="→"/>
                          <m:pos m:val="top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→∞</m:t>
                          </m:r>
                        </m:e>
                      </m:groupCh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1496483"/>
                <a:ext cx="3708400" cy="4393025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36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46820" y="4969933"/>
                <a:ext cx="37116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Any effect with</a:t>
                </a:r>
                <a:r>
                  <a:rPr lang="ru-RU" dirty="0"/>
                  <a:t> </a:t>
                </a:r>
                <a:r>
                  <a:rPr lang="en-US" dirty="0"/>
                  <a:t>smoother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/>
                  <a:t>dependency contributes to ???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6820" y="4969933"/>
                <a:ext cx="3711621" cy="646331"/>
              </a:xfrm>
              <a:prstGeom prst="rect">
                <a:avLst/>
              </a:prstGeom>
              <a:blipFill>
                <a:blip r:embed="rId4"/>
                <a:stretch>
                  <a:fillRect l="-1314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2045205-4203-4528-84D5-23A0179F3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6351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Dead time</a:t>
            </a:r>
            <a:endParaRPr lang="ru-RU" dirty="0"/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337" y="2540030"/>
            <a:ext cx="4363189" cy="282744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37</a:t>
            </a:fld>
            <a:endParaRPr lang="en-US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13956" y="2540029"/>
            <a:ext cx="3691754" cy="2827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2700" y="5554494"/>
            <a:ext cx="674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Dead time calibration by </a:t>
            </a:r>
            <a:r>
              <a:rPr lang="en-US" dirty="0" err="1"/>
              <a:t>pulser</a:t>
            </a:r>
            <a:r>
              <a:rPr lang="en-US" dirty="0"/>
              <a:t> and two delayed signals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B80BD-B5C0-4A4E-BD22-46CFA64BA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1285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 time amplitude dependence</a:t>
            </a:r>
            <a:endParaRPr lang="ru-RU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775" y="2428875"/>
            <a:ext cx="5238750" cy="329565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38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4B2225-7826-47FA-AC84-18E2F7BF8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648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Pileup</a:t>
            </a:r>
            <a:endParaRPr lang="ru-R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248" y="2620670"/>
            <a:ext cx="3568790" cy="2733265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874" y="2620669"/>
            <a:ext cx="3891549" cy="273326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39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641023" y="5885553"/>
            <a:ext cx="674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Pileup time calibration by </a:t>
            </a:r>
            <a:r>
              <a:rPr lang="en-US" dirty="0" err="1"/>
              <a:t>pulser</a:t>
            </a:r>
            <a:r>
              <a:rPr lang="en-US" dirty="0"/>
              <a:t> and two delayed signals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AA803-2B86-4B9F-A9B8-BC0B942EB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080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5D213B41-AC9B-4E61-BEED-FF4C168A8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6">
            <a:extLst>
              <a:ext uri="{FF2B5EF4-FFF2-40B4-BE49-F238E27FC236}">
                <a16:creationId xmlns:a16="http://schemas.microsoft.com/office/drawing/2014/main" id="{D8BB75D5-93A7-4EC9-A2FB-DCBDE6DE3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H="1">
            <a:off x="1046527" y="-133294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9" name="Freeform 6">
            <a:extLst>
              <a:ext uri="{FF2B5EF4-FFF2-40B4-BE49-F238E27FC236}">
                <a16:creationId xmlns:a16="http://schemas.microsoft.com/office/drawing/2014/main" id="{628FBD9F-3B86-4C98-8F77-3833207377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V="1">
            <a:off x="7838485" y="614084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1026" name="Picture 2" descr="Troitsk nu-mass overview">
            <a:extLst>
              <a:ext uri="{FF2B5EF4-FFF2-40B4-BE49-F238E27FC236}">
                <a16:creationId xmlns:a16="http://schemas.microsoft.com/office/drawing/2014/main" id="{F9FE93B8-8FBC-4519-BDCE-D4F040A3F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862" y="1291830"/>
            <a:ext cx="9797173" cy="230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861252F-4784-4F47-83F5-186F4D70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0" y="4484772"/>
            <a:ext cx="10869750" cy="123729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The setup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6B4473-3D4C-4DBC-B771-E632A7F9C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9230" y="5722070"/>
            <a:ext cx="10869750" cy="509048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3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/>
              <a:t>28-May-18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9E57DC2-970A-4B3E-BB1C-7A09969E49DF}" type="slidenum">
              <a:rPr lang="en-US" smtClean="0"/>
              <a:pPr defTabSz="914400"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E5D30-6FB9-4C20-B498-03B4979C1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1611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Pileup in real Tritium spectrum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2799466"/>
            <a:ext cx="3335338" cy="2554469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264" y="2799466"/>
            <a:ext cx="3335337" cy="2554468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40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52701" y="5525842"/>
            <a:ext cx="3520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Monte-Carlo simulation using real spectrum and </a:t>
            </a:r>
            <a:r>
              <a:rPr lang="en-US" dirty="0" err="1"/>
              <a:t>pulser</a:t>
            </a:r>
            <a:r>
              <a:rPr lang="en-US" dirty="0"/>
              <a:t> calibration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18264" y="5525842"/>
            <a:ext cx="3335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Life time versus measured count rate 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5986567" y="3921057"/>
            <a:ext cx="431697" cy="3112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36B9E7-9B7C-4B6B-A53D-008DF21FF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6715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3986" y="317822"/>
            <a:ext cx="7200900" cy="1485900"/>
          </a:xfrm>
        </p:spPr>
        <p:txBody>
          <a:bodyPr>
            <a:normAutofit/>
          </a:bodyPr>
          <a:lstStyle/>
          <a:p>
            <a:r>
              <a:rPr lang="en-US" dirty="0" err="1"/>
              <a:t>Adiabaticity</a:t>
            </a:r>
            <a:r>
              <a:rPr lang="ru-RU" dirty="0"/>
              <a:t> </a:t>
            </a:r>
            <a:r>
              <a:rPr lang="en-US" dirty="0"/>
              <a:t>violation</a:t>
            </a:r>
          </a:p>
        </p:txBody>
      </p:sp>
      <p:pic>
        <p:nvPicPr>
          <p:cNvPr id="8" name="Picture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601" y="1313070"/>
            <a:ext cx="5575117" cy="4145068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23603D8-2F0E-4366-8298-61178CF5EB77}" type="slidenum">
              <a:rPr lang="en-US" smtClean="0"/>
              <a:t>41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12722" y="5586430"/>
            <a:ext cx="5322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Simulation: </a:t>
            </a:r>
            <a:r>
              <a:rPr lang="en-US" dirty="0" err="1"/>
              <a:t>Adiabaticity</a:t>
            </a:r>
            <a:r>
              <a:rPr lang="ru-RU" dirty="0"/>
              <a:t> </a:t>
            </a:r>
            <a:r>
              <a:rPr lang="en-US" dirty="0"/>
              <a:t>is not violated above 13.5 kV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D43B4-2F6A-4E9D-8493-417544FA6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9280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2700" y="1371601"/>
            <a:ext cx="7200900" cy="1114425"/>
          </a:xfrm>
        </p:spPr>
        <p:txBody>
          <a:bodyPr/>
          <a:lstStyle/>
          <a:p>
            <a:r>
              <a:rPr lang="en-US" dirty="0"/>
              <a:t>Systematics: dead time</a:t>
            </a:r>
          </a:p>
        </p:txBody>
      </p:sp>
      <p:pic>
        <p:nvPicPr>
          <p:cNvPr id="4" name="Pictur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27032" y="2486025"/>
            <a:ext cx="4346728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42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137888" y="3114692"/>
                <a:ext cx="2080826" cy="562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7888" y="3114692"/>
                <a:ext cx="2080826" cy="5629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692401" y="2486025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correction factor: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2401" y="39370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dead time uncertainty is the main current limit on experiment sensitivity.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57856" y="5817141"/>
            <a:ext cx="6313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P.S.  We wish to switch to completely new readout with continues signal digitization in upcoming run in May 2017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CC7669-514A-4A06-B999-091D0E2DD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593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backscattering</a:t>
            </a:r>
          </a:p>
        </p:txBody>
      </p:sp>
      <p:pic>
        <p:nvPicPr>
          <p:cNvPr id="22531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9202" y="2392886"/>
            <a:ext cx="2470151" cy="1550462"/>
          </a:xfr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43</a:t>
            </a:fld>
            <a:endParaRPr lang="en-US"/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2425702" y="3943348"/>
            <a:ext cx="291425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Times New Roman" panose="02020603050405020304" pitchFamily="18" charset="0"/>
              </a:rPr>
              <a:t>Up to 20% electrons scatter back from Si-detector.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i="1" dirty="0">
                <a:latin typeface="Times New Roman" panose="02020603050405020304" pitchFamily="18" charset="0"/>
              </a:rPr>
              <a:t>CASINO simulation</a:t>
            </a:r>
            <a:endParaRPr lang="ru-RU" altLang="ru-RU" sz="1800" i="1" dirty="0">
              <a:latin typeface="Times New Roman" panose="02020603050405020304" pitchFamily="18" charset="0"/>
            </a:endParaRPr>
          </a:p>
        </p:txBody>
      </p:sp>
      <p:pic>
        <p:nvPicPr>
          <p:cNvPr id="22533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851" y="2215753"/>
            <a:ext cx="2159001" cy="162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8140391" y="2539601"/>
            <a:ext cx="180855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350">
                <a:latin typeface="Times New Roman" panose="02020603050405020304" pitchFamily="18" charset="0"/>
              </a:rPr>
              <a:t>Electrostatic mirror</a:t>
            </a:r>
            <a:endParaRPr lang="ru-RU" altLang="ru-RU" sz="1350">
              <a:latin typeface="Times New Roman" panose="02020603050405020304" pitchFamily="18" charset="0"/>
            </a:endParaRPr>
          </a:p>
        </p:txBody>
      </p:sp>
      <p:pic>
        <p:nvPicPr>
          <p:cNvPr id="22535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99" y="3873102"/>
            <a:ext cx="1809750" cy="171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Box 9"/>
          <p:cNvSpPr txBox="1">
            <a:spLocks noChangeArrowheads="1"/>
          </p:cNvSpPr>
          <p:nvPr/>
        </p:nvSpPr>
        <p:spPr bwMode="auto">
          <a:xfrm>
            <a:off x="8140391" y="4643435"/>
            <a:ext cx="180855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350">
                <a:latin typeface="Times New Roman" panose="02020603050405020304" pitchFamily="18" charset="0"/>
              </a:rPr>
              <a:t>Magnetictic mirror</a:t>
            </a:r>
            <a:endParaRPr lang="ru-RU" altLang="ru-RU" sz="1350">
              <a:latin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21758" y="4920851"/>
            <a:ext cx="19561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500" u="sng" dirty="0">
                <a:solidFill>
                  <a:schemeClr val="accent1">
                    <a:lumMod val="50000"/>
                  </a:schemeClr>
                </a:solidFill>
              </a:rPr>
              <a:t>NIM A832 (2016) 15</a:t>
            </a:r>
          </a:p>
          <a:p>
            <a:pPr>
              <a:defRPr/>
            </a:pPr>
            <a:r>
              <a:rPr lang="fr-FR" sz="1500" u="sng" dirty="0">
                <a:solidFill>
                  <a:schemeClr val="accent1">
                    <a:lumMod val="50000"/>
                  </a:schemeClr>
                </a:solidFill>
              </a:rPr>
              <a:t>arXiv:1511.06129</a:t>
            </a:r>
            <a:endParaRPr lang="ru-RU" sz="1500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93002-7E7A-46AF-B659-5D7D51528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7718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threshold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2799466"/>
            <a:ext cx="3335338" cy="2554469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206" y="2799466"/>
            <a:ext cx="3327450" cy="2554468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44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52700" y="2275126"/>
            <a:ext cx="345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Spectrum shape near cutoff point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22207" y="2275127"/>
            <a:ext cx="413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estimated correction factor vs. </a:t>
            </a:r>
            <a:r>
              <a:rPr lang="en-US" dirty="0" err="1"/>
              <a:t>U_sp</a:t>
            </a:r>
            <a:endParaRPr lang="en-US" dirty="0"/>
          </a:p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32842" y="5560948"/>
                <a:ext cx="1375055" cy="4727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num>
                            <m:den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2842" y="5560948"/>
                <a:ext cx="1375055" cy="4727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132110" y="5538250"/>
                <a:ext cx="2318007" cy="495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i="1" dirty="0" err="1">
                          <a:latin typeface="Cambria Math" panose="02040503050406030204" pitchFamily="18" charset="0"/>
                        </a:rPr>
                        <m:t>𝑜𝑟𝑟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=1+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1∗</m:t>
                      </m:r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num>
                            <m:den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2110" y="5538250"/>
                <a:ext cx="2318007" cy="4954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9BB9F2C-0E14-4E8C-8860-2BE9BB48F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1179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backscattering: experimental</a:t>
            </a:r>
          </a:p>
        </p:txBody>
      </p:sp>
      <p:pic>
        <p:nvPicPr>
          <p:cNvPr id="23556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48451" y="2536907"/>
            <a:ext cx="4303773" cy="3292701"/>
          </a:xfr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45</a:t>
            </a:fld>
            <a:endParaRPr lang="en-US"/>
          </a:p>
        </p:txBody>
      </p:sp>
      <p:sp>
        <p:nvSpPr>
          <p:cNvPr id="23560" name="TextBox 9"/>
          <p:cNvSpPr txBox="1">
            <a:spLocks noChangeArrowheads="1"/>
          </p:cNvSpPr>
          <p:nvPr/>
        </p:nvSpPr>
        <p:spPr bwMode="auto">
          <a:xfrm>
            <a:off x="3399366" y="2171701"/>
            <a:ext cx="600194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50" dirty="0">
                <a:latin typeface="Times New Roman" panose="02020603050405020304" pitchFamily="18" charset="0"/>
              </a:rPr>
              <a:t>Count rate for 25 </a:t>
            </a:r>
            <a:r>
              <a:rPr lang="en-US" altLang="en-US" sz="1650" dirty="0" err="1">
                <a:latin typeface="Times New Roman" panose="02020603050405020304" pitchFamily="18" charset="0"/>
              </a:rPr>
              <a:t>keV</a:t>
            </a:r>
            <a:r>
              <a:rPr lang="en-US" altLang="en-US" sz="1650" dirty="0">
                <a:latin typeface="Times New Roman" panose="02020603050405020304" pitchFamily="18" charset="0"/>
              </a:rPr>
              <a:t> electrons vs spectrometer 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retarding potential</a:t>
            </a:r>
            <a:r>
              <a:rPr lang="en-US" altLang="en-US" sz="165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0623F-3E82-4F16-B0D2-5BFDD76FE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628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idea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Non-zero electron neutrino mass or additional neutrino mass eigenstates changes the shape of (tritium) electron beta-spectrum: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The dependency of electron spectrum shape on neutrino mass is the following: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ru-R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is beta-spectrum endpoint (without neutrino mass).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31" t="-1361" r="-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C36707-55DC-44EE-B990-8843309F7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38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setup</a:t>
            </a:r>
          </a:p>
        </p:txBody>
      </p:sp>
      <p:pic>
        <p:nvPicPr>
          <p:cNvPr id="12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1" y="1684868"/>
            <a:ext cx="8115973" cy="2603236"/>
          </a:xfrm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03837" y="2709103"/>
            <a:ext cx="2871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Spectrometer</a:t>
            </a:r>
          </a:p>
          <a:p>
            <a:r>
              <a:rPr lang="en-US" dirty="0"/>
              <a:t>Electrons energy analyzed</a:t>
            </a:r>
          </a:p>
          <a:p>
            <a:pPr algn="ctr"/>
            <a:r>
              <a:rPr lang="en-US" dirty="0"/>
              <a:t>Ultra-high vacuum</a:t>
            </a:r>
          </a:p>
        </p:txBody>
      </p:sp>
      <p:cxnSp>
        <p:nvCxnSpPr>
          <p:cNvPr id="25" name="Straight Arrow Connector 24"/>
          <p:cNvCxnSpPr>
            <a:stCxn id="26" idx="0"/>
          </p:cNvCxnSpPr>
          <p:nvPr/>
        </p:nvCxnSpPr>
        <p:spPr>
          <a:xfrm flipH="1" flipV="1">
            <a:off x="4570820" y="3131621"/>
            <a:ext cx="985166" cy="20342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31728" y="5165915"/>
            <a:ext cx="2448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Transport system</a:t>
            </a:r>
          </a:p>
          <a:p>
            <a:pPr algn="ctr"/>
            <a:r>
              <a:rPr lang="en-US" dirty="0"/>
              <a:t>Electrons transported but tritium pumped out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3622817" y="3131621"/>
            <a:ext cx="5113" cy="17060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470432" y="4837689"/>
            <a:ext cx="2119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“Tritium tube”</a:t>
            </a:r>
          </a:p>
          <a:p>
            <a:r>
              <a:rPr lang="en-US" dirty="0"/>
              <a:t>Tritium decays here</a:t>
            </a:r>
          </a:p>
        </p:txBody>
      </p:sp>
      <p:cxnSp>
        <p:nvCxnSpPr>
          <p:cNvPr id="35" name="Straight Arrow Connector 34"/>
          <p:cNvCxnSpPr>
            <a:stCxn id="36" idx="0"/>
          </p:cNvCxnSpPr>
          <p:nvPr/>
        </p:nvCxnSpPr>
        <p:spPr>
          <a:xfrm flipV="1">
            <a:off x="9275753" y="3170768"/>
            <a:ext cx="663964" cy="17932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216202" y="4964007"/>
            <a:ext cx="2119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Detector</a:t>
            </a:r>
          </a:p>
          <a:p>
            <a:pPr algn="ctr"/>
            <a:r>
              <a:rPr lang="en-US" dirty="0"/>
              <a:t>Electrons are registered and counted</a:t>
            </a:r>
          </a:p>
        </p:txBody>
      </p:sp>
      <p:cxnSp>
        <p:nvCxnSpPr>
          <p:cNvPr id="40" name="Straight Arrow Connector 39"/>
          <p:cNvCxnSpPr>
            <a:stCxn id="41" idx="1"/>
          </p:cNvCxnSpPr>
          <p:nvPr/>
        </p:nvCxnSpPr>
        <p:spPr>
          <a:xfrm flipH="1">
            <a:off x="3622816" y="1231501"/>
            <a:ext cx="2886634" cy="8325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509450" y="769835"/>
            <a:ext cx="3179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Circulation system</a:t>
            </a:r>
          </a:p>
          <a:p>
            <a:pPr algn="ctr"/>
            <a:r>
              <a:rPr lang="en-US" dirty="0"/>
              <a:t>Pumped tritium is injected back into the system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B60C78-F4B6-4550-A730-9E073AE62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394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280" y="2323124"/>
            <a:ext cx="5572298" cy="3940392"/>
          </a:xfrm>
          <a:prstGeom prst="rect">
            <a:avLst/>
          </a:prstGeom>
        </p:spPr>
      </p:pic>
      <p:pic>
        <p:nvPicPr>
          <p:cNvPr id="6" name="Объект 5"/>
          <p:cNvPicPr>
            <a:picLocks noGrp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 bwMode="auto">
          <a:xfrm>
            <a:off x="5529624" y="284287"/>
            <a:ext cx="5020953" cy="202909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390650" y="2396332"/>
                <a:ext cx="3453199" cy="28533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 algn="ctr"/>
                <a:r>
                  <a:rPr lang="en-US" dirty="0"/>
                  <a:t>Electric field affects only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0650" y="2396332"/>
                <a:ext cx="3453199" cy="28533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56378DE-C4F6-4865-B0C7-A81C10E31AF1}"/>
              </a:ext>
            </a:extLst>
          </p:cNvPr>
          <p:cNvCxnSpPr/>
          <p:nvPr/>
        </p:nvCxnSpPr>
        <p:spPr>
          <a:xfrm>
            <a:off x="6063049" y="284287"/>
            <a:ext cx="0" cy="411331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93D872-1513-49EF-8D46-E69243010221}"/>
              </a:ext>
            </a:extLst>
          </p:cNvPr>
          <p:cNvCxnSpPr/>
          <p:nvPr/>
        </p:nvCxnSpPr>
        <p:spPr>
          <a:xfrm>
            <a:off x="9930714" y="284287"/>
            <a:ext cx="0" cy="411331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91B2F63D-F044-4CB4-A7B6-16172F9D2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3472249" cy="1485900"/>
          </a:xfrm>
        </p:spPr>
        <p:txBody>
          <a:bodyPr/>
          <a:lstStyle/>
          <a:p>
            <a:r>
              <a:rPr lang="en-US" dirty="0"/>
              <a:t>Adiabatic invariant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39D5AD-A075-4E23-9EAC-027042B23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487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spectrometer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938" y="2054986"/>
            <a:ext cx="5260569" cy="3355214"/>
          </a:xfrm>
        </p:spPr>
      </p:pic>
      <p:sp>
        <p:nvSpPr>
          <p:cNvPr id="7" name="TextBox 6"/>
          <p:cNvSpPr txBox="1"/>
          <p:nvPr/>
        </p:nvSpPr>
        <p:spPr>
          <a:xfrm>
            <a:off x="7813270" y="2054986"/>
            <a:ext cx="35219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1- supports,</a:t>
            </a:r>
            <a:br>
              <a:rPr lang="en-US" sz="1400" dirty="0"/>
            </a:br>
            <a:r>
              <a:rPr lang="en-US" sz="1400" dirty="0"/>
              <a:t>2 – side cups,</a:t>
            </a:r>
            <a:br>
              <a:rPr lang="en-US" sz="1400" dirty="0"/>
            </a:br>
            <a:r>
              <a:rPr lang="en-US" sz="1400" dirty="0"/>
              <a:t>3 – axial winding, </a:t>
            </a:r>
            <a:br>
              <a:rPr lang="en-US" sz="1400" dirty="0"/>
            </a:br>
            <a:r>
              <a:rPr lang="en-US" sz="1400" dirty="0"/>
              <a:t>4 – main high voltage electrode, </a:t>
            </a:r>
            <a:br>
              <a:rPr lang="en-US" sz="1400" dirty="0"/>
            </a:br>
            <a:r>
              <a:rPr lang="en-US" sz="1400" dirty="0"/>
              <a:t>5 – additional ground electrodes, </a:t>
            </a:r>
            <a:br>
              <a:rPr lang="en-US" sz="1400" dirty="0"/>
            </a:br>
            <a:r>
              <a:rPr lang="en-US" sz="1400" dirty="0"/>
              <a:t>6 – detector with liquid N2 Dewar vessel, </a:t>
            </a:r>
            <a:br>
              <a:rPr lang="en-US" sz="1400" dirty="0"/>
            </a:br>
            <a:r>
              <a:rPr lang="en-US" sz="1400" dirty="0"/>
              <a:t>7 - superconducting solenoids, </a:t>
            </a:r>
            <a:br>
              <a:rPr lang="en-US" sz="1400" dirty="0"/>
            </a:br>
            <a:r>
              <a:rPr lang="en-US" sz="1400" dirty="0"/>
              <a:t>8 – correction coils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03D8-2F0E-4366-8298-61178CF5EB77}" type="slidenum">
              <a:rPr lang="en-US" smtClean="0"/>
              <a:t>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EBD63-65CD-4B1E-9421-7F9404F07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608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780535"/>
          </a:xfrm>
        </p:spPr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type="body" sz="half" idx="2"/>
          </p:nvPr>
        </p:nvSpPr>
        <p:spPr>
          <a:xfrm>
            <a:off x="723899" y="1670032"/>
            <a:ext cx="4515365" cy="4502168"/>
          </a:xfrm>
        </p:spPr>
        <p:txBody>
          <a:bodyPr>
            <a:normAutofit lnSpcReduction="10000"/>
          </a:bodyPr>
          <a:lstStyle/>
          <a:p>
            <a:r>
              <a:rPr lang="en-US" sz="1400" b="1" dirty="0"/>
              <a:t>1985 – start of the experiment</a:t>
            </a:r>
          </a:p>
          <a:p>
            <a:r>
              <a:rPr lang="en-US" sz="1400" b="1" dirty="0"/>
              <a:t>1994 – start of data acquisition</a:t>
            </a:r>
          </a:p>
          <a:p>
            <a:r>
              <a:rPr lang="en-US" sz="1400" b="1" dirty="0"/>
              <a:t>2002 – data acquisition complete</a:t>
            </a:r>
          </a:p>
          <a:p>
            <a:r>
              <a:rPr lang="en-US" sz="1400" b="1" dirty="0"/>
              <a:t>2003-2005 – Krypton measurements</a:t>
            </a:r>
          </a:p>
          <a:p>
            <a:r>
              <a:rPr lang="en-US" sz="1400" b="1" dirty="0"/>
              <a:t>2005-2010 – spectrometer upgrade</a:t>
            </a:r>
          </a:p>
          <a:p>
            <a:r>
              <a:rPr lang="en-US" sz="1400" b="1" dirty="0"/>
              <a:t>2011 – publication of final results for electron neutrino (</a:t>
            </a:r>
            <a:r>
              <a:rPr lang="en-US" sz="1400" b="1" dirty="0">
                <a:solidFill>
                  <a:srgbClr val="0070C0"/>
                </a:solidFill>
              </a:rPr>
              <a:t>arXiv:1108.5034</a:t>
            </a:r>
            <a:r>
              <a:rPr lang="en-US" sz="1400" b="1" dirty="0"/>
              <a:t>)</a:t>
            </a:r>
          </a:p>
          <a:p>
            <a:r>
              <a:rPr lang="en-US" sz="1400" b="1" dirty="0"/>
              <a:t>2012 – start of sterile neutrino program</a:t>
            </a:r>
          </a:p>
          <a:p>
            <a:r>
              <a:rPr lang="en-US" sz="1400" b="1" dirty="0"/>
              <a:t>2015 – first measurements on sterile neutrino program (</a:t>
            </a:r>
            <a:r>
              <a:rPr lang="en-US" sz="1400" b="1" dirty="0">
                <a:solidFill>
                  <a:srgbClr val="0070C0"/>
                </a:solidFill>
              </a:rPr>
              <a:t>arXiv:1504.00544</a:t>
            </a:r>
            <a:r>
              <a:rPr lang="en-US" sz="1400" b="1" dirty="0"/>
              <a:t>)</a:t>
            </a:r>
          </a:p>
          <a:p>
            <a:r>
              <a:rPr lang="en-US" sz="1400" b="1" dirty="0">
                <a:solidFill>
                  <a:srgbClr val="002060"/>
                </a:solidFill>
              </a:rPr>
              <a:t>2018 – first full-scale measurement with TRISTAN detector prototype</a:t>
            </a:r>
          </a:p>
          <a:p>
            <a:endParaRPr lang="en-US" sz="1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28-May-18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213" y="4132583"/>
            <a:ext cx="4836775" cy="17016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212" y="948116"/>
            <a:ext cx="4836775" cy="31292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65872" y="453897"/>
            <a:ext cx="258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Old spectrometer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65872" y="5959167"/>
            <a:ext cx="258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New spectrometer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8F74AC-1BB1-45C1-8D94-52819CA24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[QUARKS-2018] Troitsk nu-mass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327939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393</TotalTime>
  <Words>1532</Words>
  <Application>Microsoft Office PowerPoint</Application>
  <PresentationFormat>Widescreen</PresentationFormat>
  <Paragraphs>347</Paragraphs>
  <Slides>45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Calibri</vt:lpstr>
      <vt:lpstr>Cambria Math</vt:lpstr>
      <vt:lpstr>Franklin Gothic Book</vt:lpstr>
      <vt:lpstr>Symbol</vt:lpstr>
      <vt:lpstr>Times New Roman</vt:lpstr>
      <vt:lpstr>Crop</vt:lpstr>
      <vt:lpstr>Status and perspectives of Troitsk nu-mass experiment (2018)</vt:lpstr>
      <vt:lpstr>Motivation</vt:lpstr>
      <vt:lpstr>So, why keV- neutrino?  Candidate for Warm Dark Matter</vt:lpstr>
      <vt:lpstr>The setup</vt:lpstr>
      <vt:lpstr>The idea</vt:lpstr>
      <vt:lpstr>The setup</vt:lpstr>
      <vt:lpstr>Adiabatic invariant</vt:lpstr>
      <vt:lpstr>The spectrometer</vt:lpstr>
      <vt:lpstr>Timeline</vt:lpstr>
      <vt:lpstr>The spectrum</vt:lpstr>
      <vt:lpstr>Spectrum shape</vt:lpstr>
      <vt:lpstr>Spectrum shape: beta spectrum</vt:lpstr>
      <vt:lpstr>A search for sterile neutrino </vt:lpstr>
      <vt:lpstr>Spectrum shape: transmission</vt:lpstr>
      <vt:lpstr>Spectrum shape: resolution</vt:lpstr>
      <vt:lpstr>Systematics</vt:lpstr>
      <vt:lpstr>Systematics</vt:lpstr>
      <vt:lpstr>Trapping: basics</vt:lpstr>
      <vt:lpstr>Trapped electrons distort the actual b-spectrum</vt:lpstr>
      <vt:lpstr>Amplitude spectrum</vt:lpstr>
      <vt:lpstr>Results and perspectives</vt:lpstr>
      <vt:lpstr>Current results</vt:lpstr>
      <vt:lpstr>Current results</vt:lpstr>
      <vt:lpstr>Joint effort with TRISTAN project</vt:lpstr>
      <vt:lpstr>Improvement with silicon drift detector</vt:lpstr>
      <vt:lpstr>Thank you for your attention</vt:lpstr>
      <vt:lpstr>The future</vt:lpstr>
      <vt:lpstr>Expected results</vt:lpstr>
      <vt:lpstr>The DataForge</vt:lpstr>
      <vt:lpstr>Compact source</vt:lpstr>
      <vt:lpstr>Graphene infused source</vt:lpstr>
      <vt:lpstr>Electron capture instead of beta-decay</vt:lpstr>
      <vt:lpstr>Additional slides</vt:lpstr>
      <vt:lpstr>PowerPoint Presentation</vt:lpstr>
      <vt:lpstr>Cold or warm Dark Matter?</vt:lpstr>
      <vt:lpstr>Transmission: loss function</vt:lpstr>
      <vt:lpstr>Dead time</vt:lpstr>
      <vt:lpstr>Dead time amplitude dependence</vt:lpstr>
      <vt:lpstr>Pileup</vt:lpstr>
      <vt:lpstr>Pileup in real Tritium spectrum</vt:lpstr>
      <vt:lpstr>Adiabaticity violation</vt:lpstr>
      <vt:lpstr>Systematics: dead time</vt:lpstr>
      <vt:lpstr>Detector backscattering</vt:lpstr>
      <vt:lpstr>Detector threshold</vt:lpstr>
      <vt:lpstr>Detector backscattering: experimental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and perspectives of Troitsk nu-mass experiment (2018)</dc:title>
  <dc:creator>Alexander Nozik</dc:creator>
  <cp:lastModifiedBy>Alexander Nozik</cp:lastModifiedBy>
  <cp:revision>23</cp:revision>
  <dcterms:created xsi:type="dcterms:W3CDTF">2018-05-20T10:03:33Z</dcterms:created>
  <dcterms:modified xsi:type="dcterms:W3CDTF">2018-05-26T14:04:53Z</dcterms:modified>
</cp:coreProperties>
</file>